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DM Sans Medium"/>
      <p:regular r:id="rId96"/>
      <p:bold r:id="rId97"/>
      <p:italic r:id="rId98"/>
      <p:boldItalic r:id="rId99"/>
    </p:embeddedFont>
    <p:embeddedFont>
      <p:font typeface="Helvetica Neue"/>
      <p:regular r:id="rId100"/>
      <p:bold r:id="rId101"/>
      <p:italic r:id="rId102"/>
      <p:boldItalic r:id="rId103"/>
    </p:embeddedFont>
    <p:embeddedFont>
      <p:font typeface="Helvetica Neue Light"/>
      <p:regular r:id="rId104"/>
      <p:bold r:id="rId105"/>
      <p:italic r:id="rId106"/>
      <p:boldItalic r:id="rId107"/>
    </p:embeddedFont>
    <p:embeddedFont>
      <p:font typeface="DM Sans"/>
      <p:regular r:id="rId108"/>
      <p:bold r:id="rId109"/>
      <p:italic r:id="rId110"/>
      <p:boldItalic r:id="rId11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HelveticaNeueLight-boldItalic.fntdata"/><Relationship Id="rId106" Type="http://schemas.openxmlformats.org/officeDocument/2006/relationships/font" Target="fonts/HelveticaNeueLight-italic.fntdata"/><Relationship Id="rId105" Type="http://schemas.openxmlformats.org/officeDocument/2006/relationships/font" Target="fonts/HelveticaNeueLight-bold.fntdata"/><Relationship Id="rId104" Type="http://schemas.openxmlformats.org/officeDocument/2006/relationships/font" Target="fonts/HelveticaNeueLight-regular.fntdata"/><Relationship Id="rId109" Type="http://schemas.openxmlformats.org/officeDocument/2006/relationships/font" Target="fonts/DMSans-bold.fntdata"/><Relationship Id="rId108" Type="http://schemas.openxmlformats.org/officeDocument/2006/relationships/font" Target="fonts/DMSans-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boldItalic.fntdata"/><Relationship Id="rId102" Type="http://schemas.openxmlformats.org/officeDocument/2006/relationships/font" Target="fonts/HelveticaNeue-italic.fntdata"/><Relationship Id="rId101" Type="http://schemas.openxmlformats.org/officeDocument/2006/relationships/font" Target="fonts/HelveticaNeue-bold.fntdata"/><Relationship Id="rId100" Type="http://schemas.openxmlformats.org/officeDocument/2006/relationships/font" Target="fonts/HelveticaNeue-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DMSansMedium-bold.fntdata"/><Relationship Id="rId96" Type="http://schemas.openxmlformats.org/officeDocument/2006/relationships/font" Target="fonts/DMSansMedium-regular.fntdata"/><Relationship Id="rId11" Type="http://schemas.openxmlformats.org/officeDocument/2006/relationships/slide" Target="slides/slide6.xml"/><Relationship Id="rId99" Type="http://schemas.openxmlformats.org/officeDocument/2006/relationships/font" Target="fonts/DMSansMedium-boldItalic.fntdata"/><Relationship Id="rId10" Type="http://schemas.openxmlformats.org/officeDocument/2006/relationships/slide" Target="slides/slide5.xml"/><Relationship Id="rId98" Type="http://schemas.openxmlformats.org/officeDocument/2006/relationships/font" Target="fonts/DMSansMedium-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DMSans-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111" Type="http://schemas.openxmlformats.org/officeDocument/2006/relationships/font" Target="fonts/DMSans-bold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tematika.com/" TargetMode="Externa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 Id="rId3" Type="http://schemas.openxmlformats.org/officeDocument/2006/relationships/hyperlink" Target="https://drive.google.com/file/d/1xeJ3vjTLUjQJia1NVjWnCfNZZWcnbnS2/view?usp=sharing" TargetMode="Externa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 Id="rId3" Type="http://schemas.openxmlformats.org/officeDocument/2006/relationships/hyperlink" Target="https://drive.google.com/file/d/1xeJ3vjTLUjQJia1NVjWnCfNZZWcnbnS2/view?usp=sharing"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rive.google.com/file/d/1xeJ3vjTLUjQJia1NVjWnCfNZZWcnbnS2/view?usp=sharing" TargetMode="Externa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es.wikipedia.org/wiki/Grace_Murray_Hopper" TargetMode="Externa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1579ed64b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1579ed64b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119a8ae15d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119a8ae15d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1579ed64b3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1579ed64b3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579ed64b3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579ed64b3_0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11579ed64b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11579ed64b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144d169e1e2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144d169e1e2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579ed64b3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579ed64b3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1579ed64b3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1579ed64b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1579ed64b3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1579ed64b3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1579ed64b3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1579ed64b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Sólo se muestra la primera clase.</a:t>
            </a:r>
            <a:br>
              <a:rPr lang="es-419">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579ed64b3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579ed64b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Sólo se muestra la primera clase.</a:t>
            </a:r>
            <a:br>
              <a:rPr lang="es-419">
                <a:solidFill>
                  <a:schemeClr val="dk1"/>
                </a:solidFill>
                <a:latin typeface="DM Sans"/>
                <a:ea typeface="DM Sans"/>
                <a:cs typeface="DM Sans"/>
                <a:sym typeface="DM Sans"/>
              </a:rPr>
            </a:b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Sugerencias:</a:t>
            </a:r>
            <a:endParaRPr b="1">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No solicitar más de un desafío entregable por clase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se utiliza una Actividad en clase, si bien no se entregan, que demuestre una finalidad. Por ejemplo, puede utilizarse para solicitar algo puntual de tarea: “Para la próxima clase traer anotado…” o ser la práctica necesaria para otro entregable vinculado con el Proyecto.</a:t>
            </a:r>
            <a:endParaRPr>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1579ed64b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1579ed64b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Colocar todas las clases.</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11579ed64b3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11579ed64b3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1579ed64b3_0_3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1579ed64b3_0_3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579ed64b3_0_3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579ed64b3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579ed64b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579ed64b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300">
                <a:solidFill>
                  <a:schemeClr val="dk1"/>
                </a:solidFill>
              </a:rPr>
              <a:t>PARA PROFESOR/TUTOR</a:t>
            </a:r>
            <a:endParaRPr b="1" sz="1300">
              <a:solidFill>
                <a:schemeClr val="dk1"/>
              </a:solidFill>
            </a:endParaRPr>
          </a:p>
          <a:p>
            <a:pPr indent="0" lvl="0" marL="0" rtl="0" algn="l">
              <a:spcBef>
                <a:spcPts val="0"/>
              </a:spcBef>
              <a:spcAft>
                <a:spcPts val="0"/>
              </a:spcAft>
              <a:buClr>
                <a:schemeClr val="dk1"/>
              </a:buClr>
              <a:buSzPts val="1100"/>
              <a:buFont typeface="Arial"/>
              <a:buNone/>
            </a:pPr>
            <a:r>
              <a:rPr b="1" lang="es-419" sz="1300">
                <a:solidFill>
                  <a:schemeClr val="dk1"/>
                </a:solidFill>
                <a:highlight>
                  <a:srgbClr val="DEFC52"/>
                </a:highlight>
              </a:rPr>
              <a:t>Harán la selección de su sitio web de pruebas en la Clase 7.</a:t>
            </a:r>
            <a:endParaRPr b="1" sz="13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419" sz="1300">
                <a:solidFill>
                  <a:schemeClr val="dk1"/>
                </a:solidFill>
                <a:highlight>
                  <a:srgbClr val="DEFC52"/>
                </a:highlight>
              </a:rPr>
              <a:t>Explicar los componentes del frontend junto con el modelo de proyecto final. </a:t>
            </a:r>
            <a:endParaRPr b="1" sz="13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419" sz="1300">
                <a:solidFill>
                  <a:schemeClr val="dk1"/>
                </a:solidFill>
                <a:highlight>
                  <a:srgbClr val="DEFC52"/>
                </a:highlight>
              </a:rPr>
              <a:t>Aclarar que en el enlace podrán ver ejemplos de cada uno de los componentes mencionados</a:t>
            </a:r>
            <a:endParaRPr b="1" sz="13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11579ed64b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11579ed64b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300">
                <a:solidFill>
                  <a:schemeClr val="dk1"/>
                </a:solidFill>
                <a:highlight>
                  <a:srgbClr val="DEFC52"/>
                </a:highlight>
              </a:rPr>
              <a:t>PARA PROFESOR/TUTOR</a:t>
            </a:r>
            <a:endParaRPr b="1" sz="13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419" sz="1300">
                <a:solidFill>
                  <a:schemeClr val="dk1"/>
                </a:solidFill>
                <a:highlight>
                  <a:srgbClr val="DEFC52"/>
                </a:highlight>
              </a:rPr>
              <a:t>Compartir pantalla y mostrar el modelo de proyecto final explicando brevemente cada una de las secciones</a:t>
            </a:r>
            <a:endParaRPr>
              <a:solidFill>
                <a:schemeClr val="dk1"/>
              </a:solidFill>
              <a:highlight>
                <a:srgbClr val="DEFC52"/>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11579ed64b3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11579ed64b3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300">
                <a:solidFill>
                  <a:schemeClr val="dk1"/>
                </a:solidFill>
              </a:rPr>
              <a:t>PARA PROFESOR/TUTOR</a:t>
            </a:r>
            <a:endParaRPr b="1" sz="1300">
              <a:solidFill>
                <a:schemeClr val="dk1"/>
              </a:solidFill>
            </a:endParaRPr>
          </a:p>
          <a:p>
            <a:pPr indent="0" lvl="0" marL="0" rtl="0" algn="l">
              <a:spcBef>
                <a:spcPts val="0"/>
              </a:spcBef>
              <a:spcAft>
                <a:spcPts val="0"/>
              </a:spcAft>
              <a:buClr>
                <a:schemeClr val="dk1"/>
              </a:buClr>
              <a:buSzPts val="1100"/>
              <a:buFont typeface="Arial"/>
              <a:buNone/>
            </a:pPr>
            <a:r>
              <a:rPr b="1" lang="es-419" sz="1300">
                <a:solidFill>
                  <a:schemeClr val="dk1"/>
                </a:solidFill>
              </a:rPr>
              <a:t>Comentar a los estudiantes que pueden ver ejemplos de proyectos finales en el siguiente genially y que encontrarán toda la información en las carpetas de proyectos de estudiantes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11579ed64b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11579ed64b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Primera clase.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579ed64b3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579ed64b3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579ed64b3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579ed64b3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Indican aquello que se pretende que el estudiante logre con la clase. Recuerda que se enuncian en principio con el verbo en infinitivo delante (por ejemplo: “Comprender…”, “Analizar…”, “conocer…”, etc). Se debe destacar en negrita el verbo. </a:t>
            </a:r>
            <a:r>
              <a:rPr b="1" lang="es-419">
                <a:solidFill>
                  <a:schemeClr val="dk1"/>
                </a:solidFill>
                <a:latin typeface="DM Sans"/>
                <a:ea typeface="DM Sans"/>
                <a:cs typeface="DM Sans"/>
                <a:sym typeface="DM Sans"/>
              </a:rPr>
              <a:t>Los objetivos deben ser concretos, medibles y coherentes con los contenidos.</a:t>
            </a:r>
            <a:endParaRPr b="1">
              <a:solidFill>
                <a:schemeClr val="dk1"/>
              </a:solidFill>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1579ed64b3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1579ed64b3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La información de este slide es de relleno.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a:t>
            </a:r>
            <a:r>
              <a:rPr b="1" lang="es-419">
                <a:solidFill>
                  <a:schemeClr val="dk1"/>
                </a:solidFill>
                <a:highlight>
                  <a:srgbClr val="EAFF6A"/>
                </a:highlight>
                <a:latin typeface="DM Sans"/>
                <a:ea typeface="DM Sans"/>
                <a:cs typeface="DM Sans"/>
                <a:sym typeface="DM Sans"/>
              </a:rPr>
              <a:t>Mapa de conceptos (genérico)</a:t>
            </a:r>
            <a:endParaRPr b="1">
              <a:solidFill>
                <a:schemeClr val="dk1"/>
              </a:solidFill>
              <a:highlight>
                <a:srgbClr val="EAFF6A"/>
              </a:highlight>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Muestra rápidamente los contenidos de la clase y cómo se relacionan. Ayuda a los estudiantes a evitar “perderse” durante la clase, al avanzar en un sentido lineal una diapositiva tras otra. El ejemplo pertenece a la primera clase del curso UX/UI.</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Sugerencia</a:t>
            </a:r>
            <a:r>
              <a:rPr lang="es-419">
                <a:solidFill>
                  <a:schemeClr val="dk1"/>
                </a:solidFill>
                <a:latin typeface="DM Sans"/>
                <a:ea typeface="DM Sans"/>
                <a:cs typeface="DM Sans"/>
                <a:sym typeface="DM Sans"/>
              </a:rPr>
              <a:t>: </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-También se pueden mostrar con un menor énfasis o colores apagados, aquellos contenidos de clases anteriores y que se vinculen con la actual.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419">
                <a:solidFill>
                  <a:schemeClr val="dk1"/>
                </a:solidFill>
                <a:latin typeface="DM Sans"/>
                <a:ea typeface="DM Sans"/>
                <a:cs typeface="DM Sans"/>
                <a:sym typeface="DM Sans"/>
              </a:rPr>
              <a:t>-Resaltar con color los temas que se abordan en la clase.</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419">
                <a:solidFill>
                  <a:schemeClr val="dk1"/>
                </a:solidFill>
                <a:latin typeface="DM Sans"/>
                <a:ea typeface="DM Sans"/>
                <a:cs typeface="DM Sans"/>
                <a:sym typeface="DM Sans"/>
              </a:rPr>
              <a:t>Colores</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419">
                <a:solidFill>
                  <a:schemeClr val="dk1"/>
                </a:solidFill>
                <a:latin typeface="DM Sans"/>
                <a:ea typeface="DM Sans"/>
                <a:cs typeface="DM Sans"/>
                <a:sym typeface="DM Sans"/>
              </a:rPr>
              <a:t>Categorías principales: Pleno en #27282d con texto en blanco.</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419">
                <a:solidFill>
                  <a:schemeClr val="dk1"/>
                </a:solidFill>
                <a:latin typeface="DM Sans"/>
                <a:ea typeface="DM Sans"/>
                <a:cs typeface="DM Sans"/>
                <a:sym typeface="DM Sans"/>
              </a:rPr>
              <a:t>Categorías secundarias (o a destacar): Pleno en #393b43 con texto en blanco.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Categorías terciarias: Borde en #393b43 con texto en #222222.</a:t>
            </a:r>
            <a:endParaRPr>
              <a:solidFill>
                <a:schemeClr val="dk1"/>
              </a:solidFill>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11579ed64b3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11579ed64b3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(Sólo la primera clase)</a:t>
            </a:r>
            <a:br>
              <a:rPr b="1" lang="es-419">
                <a:solidFill>
                  <a:schemeClr val="dk1"/>
                </a:solidFill>
                <a:latin typeface="DM Sans"/>
                <a:ea typeface="DM Sans"/>
                <a:cs typeface="DM Sans"/>
                <a:sym typeface="DM Sans"/>
              </a:rPr>
            </a:br>
            <a:r>
              <a:rPr b="1" lang="es-419">
                <a:solidFill>
                  <a:schemeClr val="dk1"/>
                </a:solidFill>
                <a:latin typeface="DM Sans"/>
                <a:ea typeface="DM Sans"/>
                <a:cs typeface="DM Sans"/>
                <a:sym typeface="DM Sans"/>
              </a:rPr>
              <a:t>Presentación de Estudiantes</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Soporte: Encuesta de Zoom</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¿Como crear encuestas de zoom? Disponible en </a:t>
            </a:r>
            <a:r>
              <a:rPr lang="es-419" u="sng">
                <a:solidFill>
                  <a:schemeClr val="hlink"/>
                </a:solidFill>
                <a:latin typeface="DM Sans"/>
                <a:ea typeface="DM Sans"/>
                <a:cs typeface="DM Sans"/>
                <a:sym typeface="DM Sans"/>
                <a:hlinkClick r:id="rId2"/>
              </a:rPr>
              <a:t>este video.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u="sng">
                <a:solidFill>
                  <a:schemeClr val="dk1"/>
                </a:solidFill>
                <a:latin typeface="DM Sans"/>
                <a:ea typeface="DM Sans"/>
                <a:cs typeface="DM Sans"/>
                <a:sym typeface="DM Sans"/>
              </a:rPr>
              <a:t>Consigna:</a:t>
            </a:r>
            <a:r>
              <a:rPr lang="es-419">
                <a:solidFill>
                  <a:schemeClr val="dk1"/>
                </a:solidFill>
                <a:latin typeface="DM Sans"/>
                <a:ea typeface="DM Sans"/>
                <a:cs typeface="DM Sans"/>
                <a:sym typeface="DM Sans"/>
              </a:rPr>
              <a:t> Presentación de los estudiantes. Generar </a:t>
            </a:r>
            <a:r>
              <a:rPr lang="es-419" u="sng">
                <a:solidFill>
                  <a:schemeClr val="dk1"/>
                </a:solidFill>
                <a:latin typeface="DM Sans"/>
                <a:ea typeface="DM Sans"/>
                <a:cs typeface="DM Sans"/>
                <a:sym typeface="DM Sans"/>
              </a:rPr>
              <a:t>una encuesta de zoom para cada punto</a:t>
            </a:r>
            <a:r>
              <a:rPr lang="es-419">
                <a:solidFill>
                  <a:schemeClr val="dk1"/>
                </a:solidFill>
                <a:latin typeface="DM Sans"/>
                <a:ea typeface="DM Sans"/>
                <a:cs typeface="DM Sans"/>
                <a:sym typeface="DM Sans"/>
              </a:rPr>
              <a:t> (3 en total) con los siguientes ítems y opciones.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PAÍS </a:t>
            </a:r>
            <a:r>
              <a:rPr lang="es-419">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Argentina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Uruguay</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Chile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Colombia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Perú</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CONOCIMIENTOS PREVIOS DE </a:t>
            </a:r>
            <a:r>
              <a:rPr b="1" i="1" lang="es-419">
                <a:solidFill>
                  <a:schemeClr val="dk1"/>
                </a:solidFill>
                <a:latin typeface="DM Sans"/>
                <a:ea typeface="DM Sans"/>
                <a:cs typeface="DM Sans"/>
                <a:sym typeface="DM Sans"/>
              </a:rPr>
              <a:t>(TEMA RELACIONADO)</a:t>
            </a:r>
            <a:r>
              <a:rPr b="1" lang="es-419">
                <a:solidFill>
                  <a:schemeClr val="dk1"/>
                </a:solidFill>
                <a:latin typeface="DM Sans"/>
                <a:ea typeface="DM Sans"/>
                <a:cs typeface="DM Sans"/>
                <a:sym typeface="DM Sans"/>
              </a:rPr>
              <a:t> /</a:t>
            </a:r>
            <a:r>
              <a:rPr lang="es-419">
                <a:solidFill>
                  <a:schemeClr val="dk1"/>
                </a:solidFill>
                <a:latin typeface="DM Sans"/>
                <a:ea typeface="DM Sans"/>
                <a:cs typeface="DM Sans"/>
                <a:sym typeface="DM Sans"/>
              </a:rPr>
              <a:t> 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Nulo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Poco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Bastante conocimiento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¿POR QUÉ ELEGISTE EL CURSO? / </a:t>
            </a:r>
            <a:r>
              <a:rPr lang="es-419">
                <a:solidFill>
                  <a:schemeClr val="dk1"/>
                </a:solidFill>
                <a:latin typeface="DM Sans"/>
                <a:ea typeface="DM Sans"/>
                <a:cs typeface="DM Sans"/>
                <a:sym typeface="DM Sans"/>
              </a:rPr>
              <a:t>Opciones: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Soy curioso/a y siempre quiero aprender más.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Quiero emprender o mejorar mi camino Freelance.</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Quiero perfeccionar o desenvolverme de forma profesional o laboral.</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AutoNum type="arabicPeriod"/>
            </a:pPr>
            <a:r>
              <a:rPr lang="es-419">
                <a:solidFill>
                  <a:schemeClr val="dk1"/>
                </a:solidFill>
                <a:latin typeface="DM Sans"/>
                <a:ea typeface="DM Sans"/>
                <a:cs typeface="DM Sans"/>
                <a:sym typeface="DM Sans"/>
              </a:rPr>
              <a:t>Otro</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1579ed64b3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1579ed64b3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Temario del curso</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Se muestra al</a:t>
            </a:r>
            <a:r>
              <a:rPr b="1" lang="es-419">
                <a:solidFill>
                  <a:schemeClr val="dk1"/>
                </a:solidFill>
                <a:latin typeface="DM Sans"/>
                <a:ea typeface="DM Sans"/>
                <a:cs typeface="DM Sans"/>
                <a:sym typeface="DM Sans"/>
              </a:rPr>
              <a:t> inicio</a:t>
            </a:r>
            <a:r>
              <a:rPr lang="es-419">
                <a:solidFill>
                  <a:schemeClr val="dk1"/>
                </a:solidFill>
                <a:latin typeface="DM Sans"/>
                <a:ea typeface="DM Sans"/>
                <a:cs typeface="DM Sans"/>
                <a:sym typeface="DM Sans"/>
              </a:rPr>
              <a:t> de cada clase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Tiene un aspecto similar a un </a:t>
            </a:r>
            <a:r>
              <a:rPr b="1" lang="es-419">
                <a:solidFill>
                  <a:schemeClr val="dk1"/>
                </a:solidFill>
                <a:latin typeface="DM Sans"/>
                <a:ea typeface="DM Sans"/>
                <a:cs typeface="DM Sans"/>
                <a:sym typeface="DM Sans"/>
              </a:rPr>
              <a:t>calendario.</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Resume rápidamente: título de la clase, número y contenidos que abarca</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Guía rápida tanto para docentes, como para estudiantes.</a:t>
            </a:r>
            <a:br>
              <a:rPr lang="es-419">
                <a:solidFill>
                  <a:schemeClr val="dk1"/>
                </a:solidFill>
                <a:latin typeface="DM Sans"/>
                <a:ea typeface="DM Sans"/>
                <a:cs typeface="DM Sans"/>
                <a:sym typeface="DM Sans"/>
              </a:rPr>
            </a:br>
            <a:r>
              <a:rPr lang="es-419">
                <a:solidFill>
                  <a:schemeClr val="dk1"/>
                </a:solidFill>
                <a:latin typeface="DM Sans"/>
                <a:ea typeface="DM Sans"/>
                <a:cs typeface="DM Sans"/>
                <a:sym typeface="DM Sans"/>
              </a:rPr>
              <a:t>- Para mayor ubicación en el curso, también muestra en un tamaño más pequeño lo sucedido la clase anterior y la siguiente.</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 </a:t>
            </a:r>
            <a:r>
              <a:rPr b="1" lang="es-419">
                <a:solidFill>
                  <a:schemeClr val="dk1"/>
                </a:solidFill>
                <a:latin typeface="DM Sans"/>
                <a:ea typeface="DM Sans"/>
                <a:cs typeface="DM Sans"/>
                <a:sym typeface="DM Sans"/>
              </a:rPr>
              <a:t>Se colocan los temas de la clase</a:t>
            </a:r>
            <a:r>
              <a:rPr lang="es-419">
                <a:solidFill>
                  <a:schemeClr val="dk1"/>
                </a:solidFill>
                <a:latin typeface="DM Sans"/>
                <a:ea typeface="DM Sans"/>
                <a:cs typeface="DM Sans"/>
                <a:sym typeface="DM Sans"/>
              </a:rPr>
              <a:t> y deben enlazarse a la diapositiva correspondiente.</a:t>
            </a:r>
            <a:endParaRPr>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579ed64b3_2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579ed64b3_2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módulos más importantes de la clase, donde se introducen conceptos que se ven en varios slides. No hay que usarla para todos los módulos.</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579ed64b3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579ed64b3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579ed64b3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579ed64b3_3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11579ed64b3_3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11579ed64b3_3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1579ed64b3_3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1579ed64b3_3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dk1"/>
                </a:solidFill>
                <a:highlight>
                  <a:srgbClr val="E0FF00"/>
                </a:highlight>
              </a:rPr>
              <a:t>OPCIONES: SI / NO</a:t>
            </a:r>
            <a:endParaRPr sz="1200">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sz="1200">
                <a:solidFill>
                  <a:schemeClr val="dk1"/>
                </a:solidFill>
                <a:highlight>
                  <a:srgbClr val="E0FF00"/>
                </a:highlight>
              </a:rPr>
              <a:t>Aclarar que vamos a trabajar con estas experiencias más adelante</a:t>
            </a:r>
            <a:endParaRPr sz="1200">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11579ed64b3_3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11579ed64b3_3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¿QUÉ CONSIDERAN QUE IMPLICA ESTO EN LA RELACIÓN USUARIO/PLATAFORMA?</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¿Qué repercusiones pueden traer estos errores?</a:t>
            </a:r>
            <a:endParaRPr>
              <a:solidFill>
                <a:schemeClr val="dk1"/>
              </a:solidFill>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11579ed64b3_3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11579ed64b3_3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¿QUE CONSIDERAN QUE IMPLICA ESTO EN LA RELACIÓN USUARIO/PLATAFORMA</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448ea65a7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448ea65a7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¿QUE CONSIDERAN QUE IMPLICA ESTO EN LA RELACIÓN USUARIO/PLATAFORMA</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0FF00"/>
              </a:highlight>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7" name="Shape 477"/>
        <p:cNvGrpSpPr/>
        <p:nvPr/>
      </p:nvGrpSpPr>
      <p:grpSpPr>
        <a:xfrm>
          <a:off x="0" y="0"/>
          <a:ext cx="0" cy="0"/>
          <a:chOff x="0" y="0"/>
          <a:chExt cx="0" cy="0"/>
        </a:xfrm>
      </p:grpSpPr>
      <p:sp>
        <p:nvSpPr>
          <p:cNvPr id="478" name="Google Shape;478;g11579ed64b3_3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11579ed64b3_3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11579ed64b3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11579ed64b3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para la primera clase (después no va).</a:t>
            </a:r>
            <a:endParaRPr>
              <a:latin typeface="DM Sans"/>
              <a:ea typeface="DM Sans"/>
              <a:cs typeface="DM Sans"/>
              <a:sym typeface="DM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1579ed64b3_3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8" name="Google Shape;488;g11579ed64b3_3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el contenido más importante de la clase. En una presentación de 50 slides usar máximo 5 de estas.</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11579ed64b3_3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11579ed64b3_3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0FF00"/>
                </a:highlight>
              </a:rPr>
              <a:t>Nota: Esta imagen la vamos a usar de ejemplo para explicar gráficamente nuestra responsabilidad invisible.. Nosotros tenemos que llevar el trabajo hacia el último recuadro, entendiendo lo que realmente hace falta. La idea es que como testers tengamos una visión de Analistas y tenemos que tratar de llegar al nivel de calidad.</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1579ed64b3_3_3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1579ed64b3_3_3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11579ed64b3_3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11579ed64b3_3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1579ed64b3_3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11579ed64b3_3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1579ed64b3_3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1579ed64b3_3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11579ed64b3_3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11579ed64b3_3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300">
                <a:solidFill>
                  <a:schemeClr val="dk1"/>
                </a:solidFill>
                <a:highlight>
                  <a:srgbClr val="DEFC52"/>
                </a:highlight>
              </a:rPr>
              <a:t>PARA PROFESOR/TUTOR</a:t>
            </a:r>
            <a:endParaRPr b="1" sz="13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Esto tiene que ver con la lógica. Crear o definir ciertos escenarios para probar o si el cliente pide una cierta funcionalidad por ejemplo un formulario para registrar un paciente, proponer que algunos datos sean obligatorios y otros no.</a:t>
            </a:r>
            <a:endParaRPr>
              <a:solidFill>
                <a:schemeClr val="dk1"/>
              </a:solidFill>
              <a:highlight>
                <a:srgbClr val="DEFC52"/>
              </a:highlight>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11579ed64b3_3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11579ed64b3_3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texto e imagen. Si no alcanza, no sobrecargar, usar otra con el mismo título para indicar que continúa el mismo módulo.</a:t>
            </a:r>
            <a:endParaRPr>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579ed64b3_3_5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579ed64b3_3_5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300">
                <a:solidFill>
                  <a:schemeClr val="dk1"/>
                </a:solidFill>
                <a:highlight>
                  <a:srgbClr val="DEFC52"/>
                </a:highlight>
              </a:rPr>
              <a:t>PARA PROFESOR/TUTOR</a:t>
            </a:r>
            <a:endParaRPr b="1" sz="13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DEFC52"/>
                </a:highlight>
              </a:rPr>
              <a:t>Esto tiene que ver con la lógica. Crear o definir ciertos escenarios para probar o si el cliente pide una cierta funcionalidad por ejemplo un formulario para registrar un paciente, proponer que algunos datos sean obligatorios y otros no.</a:t>
            </a:r>
            <a:endParaRPr>
              <a:solidFill>
                <a:schemeClr val="dk1"/>
              </a:solidFill>
              <a:highlight>
                <a:srgbClr val="DEFC52"/>
              </a:highlight>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579ed64b3_3_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579ed64b3_3_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slides de sólo texto con citas.</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11579ed64b3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11579ed64b3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11579ed64b3_3_6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11579ed64b3_3_6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300">
                <a:solidFill>
                  <a:schemeClr val="dk1"/>
                </a:solidFill>
              </a:rPr>
              <a:t>PARA PROFESOR/TUTOR</a:t>
            </a:r>
            <a:endParaRPr b="1" sz="1300">
              <a:solidFill>
                <a:schemeClr val="dk1"/>
              </a:solidFill>
            </a:endParaRPr>
          </a:p>
          <a:p>
            <a:pPr indent="0" lvl="0" marL="0" rtl="0" algn="l">
              <a:spcBef>
                <a:spcPts val="0"/>
              </a:spcBef>
              <a:spcAft>
                <a:spcPts val="0"/>
              </a:spcAft>
              <a:buClr>
                <a:schemeClr val="dk1"/>
              </a:buClr>
              <a:buSzPts val="1100"/>
              <a:buFont typeface="Arial"/>
              <a:buNone/>
            </a:pPr>
            <a:r>
              <a:rPr lang="es-419" sz="1300">
                <a:solidFill>
                  <a:schemeClr val="dk1"/>
                </a:solidFill>
                <a:highlight>
                  <a:srgbClr val="E0FF00"/>
                </a:highlight>
              </a:rPr>
              <a:t>REFORZAR QUE DEBEMOS ENFOCARNOS EN LAS MEJORAS NO EN LOS ERRORES</a:t>
            </a:r>
            <a:endParaRPr sz="1300">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sz="1300">
                <a:solidFill>
                  <a:schemeClr val="dk1"/>
                </a:solidFill>
                <a:highlight>
                  <a:srgbClr val="E0FF00"/>
                </a:highlight>
              </a:rPr>
              <a:t>Pagina Sugerida: </a:t>
            </a:r>
            <a:r>
              <a:rPr lang="es-419" sz="1300" u="sng">
                <a:solidFill>
                  <a:schemeClr val="hlink"/>
                </a:solidFill>
                <a:highlight>
                  <a:srgbClr val="E0FF00"/>
                </a:highlight>
                <a:hlinkClick r:id="rId2"/>
              </a:rPr>
              <a:t>https://www.tematika.com/</a:t>
            </a:r>
            <a:endParaRPr sz="1300">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1579ed64b3_3_6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1579ed64b3_3_6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300">
                <a:solidFill>
                  <a:schemeClr val="dk1"/>
                </a:solidFill>
              </a:rPr>
              <a:t>PARA PROFESOR/TUTOR</a:t>
            </a:r>
            <a:endParaRPr b="1" sz="1300">
              <a:solidFill>
                <a:schemeClr val="dk1"/>
              </a:solidFill>
            </a:endParaRPr>
          </a:p>
          <a:p>
            <a:pPr indent="0" lvl="0" marL="0" rtl="0" algn="l">
              <a:spcBef>
                <a:spcPts val="0"/>
              </a:spcBef>
              <a:spcAft>
                <a:spcPts val="0"/>
              </a:spcAft>
              <a:buClr>
                <a:schemeClr val="dk1"/>
              </a:buClr>
              <a:buSzPts val="1100"/>
              <a:buFont typeface="Arial"/>
              <a:buNone/>
            </a:pPr>
            <a:r>
              <a:rPr lang="es-419" sz="1300">
                <a:solidFill>
                  <a:schemeClr val="dk1"/>
                </a:solidFill>
              </a:rPr>
              <a:t>Los alumnos deben enfocarse a pensar mejoras en la experiencia.</a:t>
            </a:r>
            <a:endParaRPr sz="1300">
              <a:solidFill>
                <a:schemeClr val="dk1"/>
              </a:solidFill>
            </a:endParaRPr>
          </a:p>
          <a:p>
            <a:pPr indent="0" lvl="0" marL="0" rtl="0" algn="l">
              <a:spcBef>
                <a:spcPts val="0"/>
              </a:spcBef>
              <a:spcAft>
                <a:spcPts val="0"/>
              </a:spcAft>
              <a:buClr>
                <a:schemeClr val="dk1"/>
              </a:buClr>
              <a:buSzPts val="1100"/>
              <a:buFont typeface="Arial"/>
              <a:buNone/>
            </a:pPr>
            <a:r>
              <a:rPr lang="es-419" sz="1400">
                <a:solidFill>
                  <a:schemeClr val="dk1"/>
                </a:solidFill>
                <a:highlight>
                  <a:srgbClr val="E0FF00"/>
                </a:highlight>
              </a:rPr>
              <a:t>Reforzar que estas son nuestras primeras aproximaciones, que a medida que avancemos en el curso y vayamos adquiriendo experiencia nos resultará más sencillo este trabajo). El docente puede comentar alguna experiencia sobre sus inicios como Tester.</a:t>
            </a:r>
            <a:endParaRPr sz="13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1579ed64b3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1579ed64b3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dk1"/>
                </a:solidFill>
                <a:highlight>
                  <a:srgbClr val="E0FF00"/>
                </a:highlight>
              </a:rPr>
              <a:t>La respuesta es </a:t>
            </a:r>
            <a:r>
              <a:rPr b="1" lang="es-419" sz="1200">
                <a:solidFill>
                  <a:schemeClr val="dk1"/>
                </a:solidFill>
                <a:highlight>
                  <a:srgbClr val="E0FF00"/>
                </a:highlight>
              </a:rPr>
              <a:t>falso</a:t>
            </a:r>
            <a:r>
              <a:rPr lang="es-419" sz="1200">
                <a:solidFill>
                  <a:schemeClr val="dk1"/>
                </a:solidFill>
                <a:highlight>
                  <a:srgbClr val="E0FF00"/>
                </a:highlight>
              </a:rPr>
              <a:t>. Este cuestionario es para dar conocimiento que si bien la calidad es responsabilidad y pilar del trabajo del QA, no es el único que tiene que velar por la calidad en el producto. La calidad se construye entre todo el equipo de trabajo, siendo el QA el orquestador de esto.</a:t>
            </a:r>
            <a:endParaRPr sz="1200">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sz="1200">
                <a:solidFill>
                  <a:schemeClr val="dk1"/>
                </a:solidFill>
                <a:highlight>
                  <a:srgbClr val="E0FF00"/>
                </a:highlight>
              </a:rPr>
              <a:t>¿Cómo crear encuestas de zoom? Disponible en </a:t>
            </a:r>
            <a:r>
              <a:rPr lang="es-419" sz="1200" u="sng">
                <a:solidFill>
                  <a:schemeClr val="accent5"/>
                </a:solidFill>
                <a:highlight>
                  <a:srgbClr val="E0FF00"/>
                </a:highlight>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3">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11579ed64b3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11579ed64b3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11579ed64b3_5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11579ed64b3_5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11579ed64b3_5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11579ed64b3_5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11579ed64b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11579ed64b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11579ed64b3_6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11579ed64b3_6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11579ed64b3_6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1579ed64b3_6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579ed64b3_6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1579ed64b3_6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highlight>
                  <a:srgbClr val="FF9900"/>
                </a:highlight>
                <a:latin typeface="DM Sans"/>
                <a:ea typeface="DM Sans"/>
                <a:cs typeface="DM Sans"/>
                <a:sym typeface="DM Sans"/>
              </a:rPr>
              <a:t>QA Lead:</a:t>
            </a:r>
            <a:r>
              <a:rPr lang="es-419" sz="1350">
                <a:solidFill>
                  <a:schemeClr val="dk1"/>
                </a:solidFill>
                <a:latin typeface="DM Sans"/>
                <a:ea typeface="DM Sans"/>
                <a:cs typeface="DM Sans"/>
                <a:sym typeface="DM Sans"/>
              </a:rPr>
              <a:t>  Encargado de estar al frente de orientar al equipo (si lo hubiese)</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highlight>
                  <a:srgbClr val="FF9900"/>
                </a:highlight>
                <a:latin typeface="DM Sans"/>
                <a:ea typeface="DM Sans"/>
                <a:cs typeface="DM Sans"/>
                <a:sym typeface="DM Sans"/>
              </a:rPr>
              <a:t>QA Manager:</a:t>
            </a:r>
            <a:r>
              <a:rPr lang="es-419" sz="1350">
                <a:solidFill>
                  <a:schemeClr val="dk1"/>
                </a:solidFill>
                <a:latin typeface="DM Sans"/>
                <a:ea typeface="DM Sans"/>
                <a:cs typeface="DM Sans"/>
                <a:sym typeface="DM Sans"/>
              </a:rPr>
              <a:t> Asegurarse que se lleguen a fechas y gestionar al equipo como tal.</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11579ed64b3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11579ed64b3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1" name="Shape 641"/>
        <p:cNvGrpSpPr/>
        <p:nvPr/>
      </p:nvGrpSpPr>
      <p:grpSpPr>
        <a:xfrm>
          <a:off x="0" y="0"/>
          <a:ext cx="0" cy="0"/>
          <a:chOff x="0" y="0"/>
          <a:chExt cx="0" cy="0"/>
        </a:xfrm>
      </p:grpSpPr>
      <p:sp>
        <p:nvSpPr>
          <p:cNvPr id="642" name="Google Shape;642;g11579ed64b3_6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3" name="Google Shape;643;g11579ed64b3_6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11579ed64b3_6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9" name="Google Shape;649;g11579ed64b3_6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1579ed64b3_6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1579ed64b3_6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g11579ed64b3_6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1" name="Google Shape;671;g11579ed64b3_6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800"/>
              <a:buFont typeface="Arial"/>
              <a:buNone/>
            </a:pPr>
            <a:r>
              <a:rPr b="1" lang="es-419" sz="1500">
                <a:solidFill>
                  <a:schemeClr val="dk1"/>
                </a:solidFill>
                <a:latin typeface="Helvetica Neue"/>
                <a:ea typeface="Helvetica Neue"/>
                <a:cs typeface="Helvetica Neue"/>
                <a:sym typeface="Helvetica Neue"/>
              </a:rPr>
              <a:t>NOTA: usaremos los breakouts rooms. </a:t>
            </a:r>
            <a:r>
              <a:rPr b="1" lang="es-419" sz="1400">
                <a:solidFill>
                  <a:schemeClr val="dk1"/>
                </a:solidFill>
              </a:rPr>
              <a:t>El tutor/a tendrá el rol de facilitador/a.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1579ed64b3_6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1579ed64b3_6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579ed64b3_6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1579ed64b3_6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579ed64b3_6_2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1579ed64b3_6_2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11579ed64b3_6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0" name="Google Shape;700;g11579ed64b3_6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5" name="Shape 705"/>
        <p:cNvGrpSpPr/>
        <p:nvPr/>
      </p:nvGrpSpPr>
      <p:grpSpPr>
        <a:xfrm>
          <a:off x="0" y="0"/>
          <a:ext cx="0" cy="0"/>
          <a:chOff x="0" y="0"/>
          <a:chExt cx="0" cy="0"/>
        </a:xfrm>
      </p:grpSpPr>
      <p:sp>
        <p:nvSpPr>
          <p:cNvPr id="706" name="Google Shape;706;g11579ed64b3_6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7" name="Google Shape;707;g11579ed64b3_6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579ed64b3_6_4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579ed64b3_6_4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sz="1200">
                <a:solidFill>
                  <a:schemeClr val="dk1"/>
                </a:solidFill>
                <a:highlight>
                  <a:srgbClr val="E0FF00"/>
                </a:highlight>
              </a:rPr>
              <a:t>La respuesta es</a:t>
            </a:r>
            <a:r>
              <a:rPr b="1" lang="es-419" sz="1200">
                <a:solidFill>
                  <a:schemeClr val="dk1"/>
                </a:solidFill>
                <a:highlight>
                  <a:srgbClr val="E0FF00"/>
                </a:highlight>
              </a:rPr>
              <a:t> NO</a:t>
            </a:r>
            <a:r>
              <a:rPr lang="es-419" sz="1200">
                <a:solidFill>
                  <a:schemeClr val="dk1"/>
                </a:solidFill>
                <a:highlight>
                  <a:srgbClr val="E0FF00"/>
                </a:highlight>
              </a:rPr>
              <a:t>. Existen múltiples capacidades dentro del calidad. Detallaremos las otras tres más destacables.</a:t>
            </a:r>
            <a:endParaRPr sz="1200">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s-419" sz="1200">
                <a:solidFill>
                  <a:schemeClr val="dk1"/>
                </a:solidFill>
                <a:highlight>
                  <a:srgbClr val="E0FF00"/>
                </a:highlight>
              </a:rPr>
              <a:t>¿Cómo crear encuestas de zoom? Disponible en </a:t>
            </a:r>
            <a:r>
              <a:rPr lang="es-419" sz="1200" u="sng">
                <a:solidFill>
                  <a:schemeClr val="accent5"/>
                </a:solidFill>
                <a:highlight>
                  <a:srgbClr val="E0FF00"/>
                </a:highlight>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3">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11579ed64b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11579ed64b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11579ed64b3_6_4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11579ed64b3_6_4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579ed64b3_6_4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1579ed64b3_6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11579ed6b2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11579ed6b2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1579ed6b2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1579ed6b2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1579ed6b25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1579ed6b25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579ed6b2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579ed6b2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11579ed6b2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11579ed6b2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1579ed6b25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1579ed6b25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“Para pensar”</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¿Cómo crear encuestas de zoom? Disponible en </a:t>
            </a:r>
            <a:r>
              <a:rPr lang="es-419" u="sng">
                <a:solidFill>
                  <a:schemeClr val="accent5"/>
                </a:solidFill>
                <a:latin typeface="DM Sans"/>
                <a:ea typeface="DM Sans"/>
                <a:cs typeface="DM Sans"/>
                <a:sym typeface="DM Sans"/>
                <a:hlinkClick r:id="rId2">
                  <a:extLst>
                    <a:ext uri="{A12FA001-AC4F-418D-AE19-62706E023703}">
                      <ahyp:hlinkClr val="tx"/>
                    </a:ext>
                  </a:extLst>
                </a:hlinkClick>
              </a:rPr>
              <a:t>este video.</a:t>
            </a:r>
            <a:endParaRPr b="1">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El docente generará </a:t>
            </a:r>
            <a:r>
              <a:rPr lang="es-419" u="sng">
                <a:solidFill>
                  <a:schemeClr val="dk1"/>
                </a:solidFill>
                <a:latin typeface="DM Sans"/>
                <a:ea typeface="DM Sans"/>
                <a:cs typeface="DM Sans"/>
                <a:sym typeface="DM Sans"/>
              </a:rPr>
              <a:t>una encuesta de zoom</a:t>
            </a:r>
            <a:r>
              <a:rPr lang="es-419">
                <a:solidFill>
                  <a:schemeClr val="dk1"/>
                </a:solidFill>
                <a:latin typeface="DM Sans"/>
                <a:ea typeface="DM Sans"/>
                <a:cs typeface="DM Sans"/>
                <a:sym typeface="DM Sans"/>
              </a:rPr>
              <a:t> para que los estudiantes respondan. Esto es una actividad de comprobación.</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Sugerimos: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Utilizarlo antes del break para que los estudiantes puedan votar en la encuesta antes de ir al mismo.</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Al regresar, mostrar los resultados a los estudiantes.</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Si hay buena respuesta de este recurso, se recomienda utilizarlo de forma orgánica en más instancias de la clase.</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44d169e1e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44d169e1e2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11579ed6b25_1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11579ed6b25_1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s-419" sz="1200">
                <a:solidFill>
                  <a:schemeClr val="dk1"/>
                </a:solidFill>
                <a:highlight>
                  <a:srgbClr val="DEFC52"/>
                </a:highlight>
              </a:rPr>
              <a:t>¿Por qué creen que colapsaron los servicios de Whatsaap, instagram y facebook?</a:t>
            </a:r>
            <a:endParaRPr b="1" sz="12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419" sz="1200">
                <a:solidFill>
                  <a:schemeClr val="dk1"/>
                </a:solidFill>
                <a:highlight>
                  <a:srgbClr val="DEFC52"/>
                </a:highlight>
              </a:rPr>
              <a:t>¿Se podría haber evitado?</a:t>
            </a:r>
            <a:endParaRPr b="1" sz="12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419" sz="1200">
                <a:solidFill>
                  <a:schemeClr val="dk1"/>
                </a:solidFill>
                <a:highlight>
                  <a:srgbClr val="DEFC52"/>
                </a:highlight>
              </a:rPr>
              <a:t>¿Por qué creen que colapsó telegram?¿Creen que tuvo relación con la caída de whatsapp, instagram y facebook?</a:t>
            </a:r>
            <a:endParaRPr b="1" sz="1200">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b="1" lang="es-419" sz="1200">
                <a:solidFill>
                  <a:schemeClr val="dk1"/>
                </a:solidFill>
                <a:highlight>
                  <a:srgbClr val="DEFC52"/>
                </a:highlight>
              </a:rPr>
              <a:t>¿Se podría haber evitado?</a:t>
            </a:r>
            <a:endParaRPr>
              <a:solidFill>
                <a:schemeClr val="dk1"/>
              </a:solidFill>
              <a:highlight>
                <a:srgbClr val="DEFC52"/>
              </a:highlight>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579ed64b3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579ed64b3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1579ed6b25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1579ed6b25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s-419" sz="1400">
                <a:solidFill>
                  <a:schemeClr val="dk1"/>
                </a:solidFill>
                <a:latin typeface="Helvetica Neue Light"/>
                <a:ea typeface="Helvetica Neue Light"/>
                <a:cs typeface="Helvetica Neue Light"/>
                <a:sym typeface="Helvetica Neue Light"/>
              </a:rPr>
              <a:t>Para profesores: </a:t>
            </a:r>
            <a:endParaRPr sz="1400">
              <a:solidFill>
                <a:schemeClr val="dk1"/>
              </a:solidFill>
              <a:latin typeface="Helvetica Neue Light"/>
              <a:ea typeface="Helvetica Neue Light"/>
              <a:cs typeface="Helvetica Neue Light"/>
              <a:sym typeface="Helvetica Neue Light"/>
            </a:endParaRPr>
          </a:p>
          <a:p>
            <a:pPr indent="0" lvl="0" marL="0" rtl="0" algn="l">
              <a:lnSpc>
                <a:spcPct val="115000"/>
              </a:lnSpc>
              <a:spcBef>
                <a:spcPts val="0"/>
              </a:spcBef>
              <a:spcAft>
                <a:spcPts val="0"/>
              </a:spcAft>
              <a:buClr>
                <a:schemeClr val="dk1"/>
              </a:buClr>
              <a:buSzPts val="1100"/>
              <a:buFont typeface="Arial"/>
              <a:buNone/>
            </a:pPr>
            <a:r>
              <a:rPr lang="es-419" sz="1400">
                <a:solidFill>
                  <a:schemeClr val="dk1"/>
                </a:solidFill>
                <a:latin typeface="Helvetica Neue Light"/>
                <a:ea typeface="Helvetica Neue Light"/>
                <a:cs typeface="Helvetica Neue Light"/>
                <a:sym typeface="Helvetica Neue Light"/>
              </a:rPr>
              <a:t>Actividad opcional</a:t>
            </a:r>
            <a:endParaRPr sz="1400">
              <a:solidFill>
                <a:schemeClr val="dk1"/>
              </a:solidFill>
              <a:latin typeface="Helvetica Neue Light"/>
              <a:ea typeface="Helvetica Neue Light"/>
              <a:cs typeface="Helvetica Neue Light"/>
              <a:sym typeface="Helvetica Neue Light"/>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11579ed6b2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11579ed6b2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3" name="Shape 813"/>
        <p:cNvGrpSpPr/>
        <p:nvPr/>
      </p:nvGrpSpPr>
      <p:grpSpPr>
        <a:xfrm>
          <a:off x="0" y="0"/>
          <a:ext cx="0" cy="0"/>
          <a:chOff x="0" y="0"/>
          <a:chExt cx="0" cy="0"/>
        </a:xfrm>
      </p:grpSpPr>
      <p:sp>
        <p:nvSpPr>
          <p:cNvPr id="814" name="Google Shape;814;g11579ed6b25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11579ed6b25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highlight>
                  <a:srgbClr val="EEFF41"/>
                </a:highlight>
              </a:rPr>
              <a:t>INFO SOBRE GRACE MURRAY HOPPER: </a:t>
            </a:r>
            <a:r>
              <a:rPr lang="es-419" u="sng">
                <a:solidFill>
                  <a:schemeClr val="hlink"/>
                </a:solidFill>
                <a:highlight>
                  <a:srgbClr val="EEFF41"/>
                </a:highlight>
                <a:hlinkClick r:id="rId2"/>
              </a:rPr>
              <a:t>Grace Murray Hopper - Wikipedia, la enciclopedia libre</a:t>
            </a:r>
            <a:endParaRPr>
              <a:solidFill>
                <a:schemeClr val="dk1"/>
              </a:solidFill>
              <a:highlight>
                <a:srgbClr val="EEFF41"/>
              </a:highlight>
            </a:endParaRPr>
          </a:p>
          <a:p>
            <a:pPr indent="0" lvl="0" marL="0" rtl="0" algn="l">
              <a:spcBef>
                <a:spcPts val="0"/>
              </a:spcBef>
              <a:spcAft>
                <a:spcPts val="0"/>
              </a:spcAft>
              <a:buClr>
                <a:schemeClr val="dk1"/>
              </a:buClr>
              <a:buSzPts val="1100"/>
              <a:buFont typeface="Arial"/>
              <a:buNone/>
            </a:pPr>
            <a:r>
              <a:t/>
            </a:r>
            <a:endParaRPr>
              <a:solidFill>
                <a:schemeClr val="dk1"/>
              </a:solidFill>
              <a:highlight>
                <a:srgbClr val="EEFF41"/>
              </a:highlight>
            </a:endParaRPr>
          </a:p>
          <a:p>
            <a:pPr indent="0" lvl="0" marL="0" rtl="0" algn="l">
              <a:spcBef>
                <a:spcPts val="0"/>
              </a:spcBef>
              <a:spcAft>
                <a:spcPts val="0"/>
              </a:spcAft>
              <a:buClr>
                <a:schemeClr val="dk1"/>
              </a:buClr>
              <a:buSzPts val="1100"/>
              <a:buFont typeface="Arial"/>
              <a:buNone/>
            </a:pPr>
            <a:r>
              <a:rPr lang="es-419">
                <a:solidFill>
                  <a:schemeClr val="dk1"/>
                </a:solidFill>
                <a:highlight>
                  <a:srgbClr val="EEFF41"/>
                </a:highlight>
              </a:rPr>
              <a:t>Datos extra:</a:t>
            </a:r>
            <a:r>
              <a:rPr lang="es-419" sz="1050">
                <a:solidFill>
                  <a:srgbClr val="202122"/>
                </a:solidFill>
                <a:highlight>
                  <a:schemeClr val="lt1"/>
                </a:highlight>
              </a:rPr>
              <a:t>En realidad, el término </a:t>
            </a:r>
            <a:r>
              <a:rPr i="1" lang="es-419" sz="1050">
                <a:solidFill>
                  <a:srgbClr val="202122"/>
                </a:solidFill>
                <a:highlight>
                  <a:schemeClr val="lt1"/>
                </a:highlight>
              </a:rPr>
              <a:t>bug</a:t>
            </a:r>
            <a:r>
              <a:rPr lang="es-419" sz="1050">
                <a:solidFill>
                  <a:srgbClr val="202122"/>
                </a:solidFill>
                <a:highlight>
                  <a:schemeClr val="lt1"/>
                </a:highlight>
              </a:rPr>
              <a:t> ya formaba parte del idioma inglés, al menos desde que Thomas Edison lo utilizó en sus notas en 1872, en una carta en 1878 para referirse a defectos mecánicos o eléctricos, y en 1889 refiriéndose a interferencias y mal funcionamiento en un fonógrafo. Es posible que Hopper lo haya asociado por primera vez a la informática, en este caso, relacionado con un insecto real. Por otra parte, aunque durante los años 50 del siglo XX, Hopper también empleó en inglés el término </a:t>
            </a:r>
            <a:r>
              <a:rPr i="1" lang="es-419" sz="1050">
                <a:solidFill>
                  <a:srgbClr val="202122"/>
                </a:solidFill>
                <a:highlight>
                  <a:schemeClr val="lt1"/>
                </a:highlight>
              </a:rPr>
              <a:t>debug</a:t>
            </a:r>
            <a:r>
              <a:rPr lang="es-419" sz="1050">
                <a:solidFill>
                  <a:srgbClr val="202122"/>
                </a:solidFill>
                <a:highlight>
                  <a:schemeClr val="lt1"/>
                </a:highlight>
              </a:rPr>
              <a:t> al hablar de la depuración de errores en los códigos de programación.</a:t>
            </a:r>
            <a:endParaRPr>
              <a:solidFill>
                <a:schemeClr val="dk1"/>
              </a:solidFill>
              <a:highlight>
                <a:srgbClr val="EEFF41"/>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11579ed6b25_2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11579ed6b25_2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Se puede usar para comenzar o finalizar la clase, según sea más conveniente..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dk1"/>
                </a:solidFill>
                <a:latin typeface="DM Sans"/>
                <a:ea typeface="DM Sans"/>
                <a:cs typeface="DM Sans"/>
                <a:sym typeface="DM Sans"/>
              </a:rPr>
              <a:t>Recurso: Glosario</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Repasa y define rápidamente los conceptos centrales acumulados. Ayuda a los estudiantes a recuperar aquellos saberes que se darán por dados.</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Sugerencia:</a:t>
            </a:r>
            <a:endParaRPr>
              <a:solidFill>
                <a:schemeClr val="dk1"/>
              </a:solidFill>
              <a:latin typeface="DM Sans"/>
              <a:ea typeface="DM Sans"/>
              <a:cs typeface="DM Sans"/>
              <a:sym typeface="DM Sans"/>
            </a:endParaRPr>
          </a:p>
          <a:p>
            <a:pPr indent="-298450" lvl="0" marL="457200" rtl="0" algn="l">
              <a:spcBef>
                <a:spcPts val="0"/>
              </a:spcBef>
              <a:spcAft>
                <a:spcPts val="0"/>
              </a:spcAft>
              <a:buClr>
                <a:schemeClr val="dk1"/>
              </a:buClr>
              <a:buSzPts val="1100"/>
              <a:buFont typeface="DM Sans"/>
              <a:buChar char="-"/>
            </a:pPr>
            <a:r>
              <a:rPr lang="es-419">
                <a:solidFill>
                  <a:schemeClr val="dk1"/>
                </a:solidFill>
                <a:latin typeface="DM Sans"/>
                <a:ea typeface="DM Sans"/>
                <a:cs typeface="DM Sans"/>
                <a:sym typeface="DM Sans"/>
              </a:rPr>
              <a:t>Puede incorporarse links e imágenes que apoyen al concepto presentado.</a:t>
            </a:r>
            <a:endParaRPr>
              <a:latin typeface="DM Sans"/>
              <a:ea typeface="DM Sans"/>
              <a:cs typeface="DM Sans"/>
              <a:sym typeface="DM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g11579ed6b25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11579ed6b25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11579ed6b25_2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11579ed6b25_2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2" name="Shape 842"/>
        <p:cNvGrpSpPr/>
        <p:nvPr/>
      </p:nvGrpSpPr>
      <p:grpSpPr>
        <a:xfrm>
          <a:off x="0" y="0"/>
          <a:ext cx="0" cy="0"/>
          <a:chOff x="0" y="0"/>
          <a:chExt cx="0" cy="0"/>
        </a:xfrm>
      </p:grpSpPr>
      <p:sp>
        <p:nvSpPr>
          <p:cNvPr id="843" name="Google Shape;843;g11579ed6b25_2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4" name="Google Shape;844;g11579ed6b25_2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11579ed6b25_2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11579ed6b25_2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s-419">
                <a:solidFill>
                  <a:schemeClr val="dk1"/>
                </a:solidFill>
                <a:latin typeface="DM Sans"/>
                <a:ea typeface="DM Sans"/>
                <a:cs typeface="DM Sans"/>
                <a:sym typeface="DM Sans"/>
              </a:rPr>
              <a:t>Enviar el contenido a integrar a </a:t>
            </a:r>
            <a:r>
              <a:rPr lang="es-419" u="sng">
                <a:solidFill>
                  <a:schemeClr val="hlink"/>
                </a:solidFill>
                <a:latin typeface="DM Sans"/>
                <a:ea typeface="DM Sans"/>
                <a:cs typeface="DM Sans"/>
                <a:sym typeface="DM Sans"/>
                <a:hlinkClick r:id="rId2"/>
              </a:rPr>
              <a:t>contenidos@coderhouse.com</a:t>
            </a:r>
            <a:r>
              <a:rPr lang="es-419">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s-419">
                <a:solidFill>
                  <a:schemeClr val="accent1"/>
                </a:solidFill>
                <a:latin typeface="DM Sans"/>
                <a:ea typeface="DM Sans"/>
                <a:cs typeface="DM Sans"/>
                <a:sym typeface="DM Sans"/>
              </a:rPr>
              <a:t>El material recomendado es únicamente a modo de sugerencia.</a:t>
            </a:r>
            <a:br>
              <a:rPr b="1" lang="es-419">
                <a:solidFill>
                  <a:schemeClr val="accent1"/>
                </a:solidFill>
                <a:latin typeface="DM Sans"/>
                <a:ea typeface="DM Sans"/>
                <a:cs typeface="DM Sans"/>
                <a:sym typeface="DM Sans"/>
              </a:rPr>
            </a:br>
            <a:r>
              <a:rPr b="1" lang="es-419">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11579ed6b25_3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11579ed6b25_3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579ed6b25_2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1579ed6b25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1579ed64b3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1579ed64b3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11579ed6b25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11579ed6b25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s-419">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7.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0" name="Shape 50"/>
        <p:cNvGrpSpPr/>
        <p:nvPr/>
      </p:nvGrpSpPr>
      <p:grpSpPr>
        <a:xfrm>
          <a:off x="0" y="0"/>
          <a:ext cx="0" cy="0"/>
          <a:chOff x="0" y="0"/>
          <a:chExt cx="0" cy="0"/>
        </a:xfrm>
      </p:grpSpPr>
      <p:pic>
        <p:nvPicPr>
          <p:cNvPr id="51" name="Google Shape;51;p1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2" name="Shape 52"/>
        <p:cNvGrpSpPr/>
        <p:nvPr/>
      </p:nvGrpSpPr>
      <p:grpSpPr>
        <a:xfrm>
          <a:off x="0" y="0"/>
          <a:ext cx="0" cy="0"/>
          <a:chOff x="0" y="0"/>
          <a:chExt cx="0" cy="0"/>
        </a:xfrm>
      </p:grpSpPr>
      <p:pic>
        <p:nvPicPr>
          <p:cNvPr id="53" name="Google Shape;53;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4" name="Shape 54"/>
        <p:cNvGrpSpPr/>
        <p:nvPr/>
      </p:nvGrpSpPr>
      <p:grpSpPr>
        <a:xfrm>
          <a:off x="0" y="0"/>
          <a:ext cx="0" cy="0"/>
          <a:chOff x="0" y="0"/>
          <a:chExt cx="0" cy="0"/>
        </a:xfrm>
      </p:grpSpPr>
      <p:pic>
        <p:nvPicPr>
          <p:cNvPr id="55" name="Google Shape;55;p15"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6" name="Shape 56"/>
        <p:cNvGrpSpPr/>
        <p:nvPr/>
      </p:nvGrpSpPr>
      <p:grpSpPr>
        <a:xfrm>
          <a:off x="0" y="0"/>
          <a:ext cx="0" cy="0"/>
          <a:chOff x="0" y="0"/>
          <a:chExt cx="0" cy="0"/>
        </a:xfrm>
      </p:grpSpPr>
      <p:pic>
        <p:nvPicPr>
          <p:cNvPr id="57" name="Google Shape;57;p1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_2">
    <p:bg>
      <p:bgPr>
        <a:blipFill>
          <a:blip r:embed="rId2">
            <a:alphaModFix/>
          </a:blip>
          <a:stretch>
            <a:fillRect/>
          </a:stretch>
        </a:blipFill>
      </p:bgPr>
    </p:bg>
    <p:spTree>
      <p:nvGrpSpPr>
        <p:cNvPr id="58" name="Shape 58"/>
        <p:cNvGrpSpPr/>
        <p:nvPr/>
      </p:nvGrpSpPr>
      <p:grpSpPr>
        <a:xfrm>
          <a:off x="0" y="0"/>
          <a:ext cx="0" cy="0"/>
          <a:chOff x="0" y="0"/>
          <a:chExt cx="0" cy="0"/>
        </a:xfrm>
      </p:grpSpPr>
      <p:sp>
        <p:nvSpPr>
          <p:cNvPr id="59" name="Google Shape;59;p1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 name="Google Shape;60;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61" name="Shape 61"/>
        <p:cNvGrpSpPr/>
        <p:nvPr/>
      </p:nvGrpSpPr>
      <p:grpSpPr>
        <a:xfrm>
          <a:off x="0" y="0"/>
          <a:ext cx="0" cy="0"/>
          <a:chOff x="0" y="0"/>
          <a:chExt cx="0" cy="0"/>
        </a:xfrm>
      </p:grpSpPr>
      <p:pic>
        <p:nvPicPr>
          <p:cNvPr id="62" name="Google Shape;62;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1">
  <p:cSld name="SECTION_HEADER_1_1_1_1_1_1_1_3">
    <p:bg>
      <p:bgPr>
        <a:blipFill>
          <a:blip r:embed="rId2">
            <a:alphaModFix/>
          </a:blip>
          <a:stretch>
            <a:fillRect/>
          </a:stretch>
        </a:blipFill>
      </p:bgPr>
    </p:bg>
    <p:spTree>
      <p:nvGrpSpPr>
        <p:cNvPr id="63" name="Shape 63"/>
        <p:cNvGrpSpPr/>
        <p:nvPr/>
      </p:nvGrpSpPr>
      <p:grpSpPr>
        <a:xfrm>
          <a:off x="0" y="0"/>
          <a:ext cx="0" cy="0"/>
          <a:chOff x="0" y="0"/>
          <a:chExt cx="0" cy="0"/>
        </a:xfrm>
      </p:grpSpPr>
      <p:sp>
        <p:nvSpPr>
          <p:cNvPr id="64" name="Google Shape;64;p19"/>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 name="Google Shape;65;p1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_2">
    <p:bg>
      <p:bgPr>
        <a:blipFill>
          <a:blip r:embed="rId2">
            <a:alphaModFix/>
          </a:blip>
          <a:stretch>
            <a:fillRect/>
          </a:stretch>
        </a:blipFill>
      </p:bgPr>
    </p:bg>
    <p:spTree>
      <p:nvGrpSpPr>
        <p:cNvPr id="66" name="Shape 66"/>
        <p:cNvGrpSpPr/>
        <p:nvPr/>
      </p:nvGrpSpPr>
      <p:grpSpPr>
        <a:xfrm>
          <a:off x="0" y="0"/>
          <a:ext cx="0" cy="0"/>
          <a:chOff x="0" y="0"/>
          <a:chExt cx="0" cy="0"/>
        </a:xfrm>
      </p:grpSpPr>
      <p:pic>
        <p:nvPicPr>
          <p:cNvPr id="67" name="Google Shape;67;p2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2">
  <p:cSld name="SECTION_HEADER_1_1_1_1_1_1_1_4">
    <p:bg>
      <p:bgPr>
        <a:blipFill>
          <a:blip r:embed="rId2">
            <a:alphaModFix/>
          </a:blip>
          <a:stretch>
            <a:fillRect/>
          </a:stretch>
        </a:blipFill>
      </p:bgPr>
    </p:bg>
    <p:spTree>
      <p:nvGrpSpPr>
        <p:cNvPr id="68" name="Shape 68"/>
        <p:cNvGrpSpPr/>
        <p:nvPr/>
      </p:nvGrpSpPr>
      <p:grpSpPr>
        <a:xfrm>
          <a:off x="0" y="0"/>
          <a:ext cx="0" cy="0"/>
          <a:chOff x="0" y="0"/>
          <a:chExt cx="0" cy="0"/>
        </a:xfrm>
      </p:grpSpPr>
      <p:sp>
        <p:nvSpPr>
          <p:cNvPr id="69" name="Google Shape;69;p21"/>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0" name="Google Shape;70;p2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
  <p:cSld name="SECTION_HEADER_1_1_1_1_1_1_1_1_1_3">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2">
  <p:cSld name="SECTION_HEADER_1_1_1_1_1_1_1_1_1_4">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3">
  <p:cSld name="SECTION_HEADER_1_1_1_1_1_1_1_5">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5"/>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9" name="Google Shape;79;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4">
  <p:cSld name="SECTION_HEADER_1_1_1_1_1_1_1_6">
    <p:bg>
      <p:bgPr>
        <a:blipFill>
          <a:blip r:embed="rId2">
            <a:alphaModFix/>
          </a:blip>
          <a:stretch>
            <a:fillRect/>
          </a:stretch>
        </a:blipFill>
      </p:bgPr>
    </p:bg>
    <p:spTree>
      <p:nvGrpSpPr>
        <p:cNvPr id="80" name="Shape 80"/>
        <p:cNvGrpSpPr/>
        <p:nvPr/>
      </p:nvGrpSpPr>
      <p:grpSpPr>
        <a:xfrm>
          <a:off x="0" y="0"/>
          <a:ext cx="0" cy="0"/>
          <a:chOff x="0" y="0"/>
          <a:chExt cx="0" cy="0"/>
        </a:xfrm>
      </p:grpSpPr>
      <p:sp>
        <p:nvSpPr>
          <p:cNvPr id="81" name="Google Shape;81;p26"/>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2" name="Google Shape;82;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3">
  <p:cSld name="SECTION_HEADER_1_1_1_1_1_1_1_1_1_5">
    <p:bg>
      <p:bgPr>
        <a:blipFill>
          <a:blip r:embed="rId2">
            <a:alphaModFix/>
          </a:blip>
          <a:stretch>
            <a:fillRect/>
          </a:stretch>
        </a:blipFill>
      </p:bgPr>
    </p:bg>
    <p:spTree>
      <p:nvGrpSpPr>
        <p:cNvPr id="83" name="Shape 83"/>
        <p:cNvGrpSpPr/>
        <p:nvPr/>
      </p:nvGrpSpPr>
      <p:grpSpPr>
        <a:xfrm>
          <a:off x="0" y="0"/>
          <a:ext cx="0" cy="0"/>
          <a:chOff x="0" y="0"/>
          <a:chExt cx="0" cy="0"/>
        </a:xfrm>
      </p:grpSpPr>
      <p:pic>
        <p:nvPicPr>
          <p:cNvPr id="84" name="Google Shape;84;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4">
  <p:cSld name="SECTION_HEADER_1_1_1_1_1_1_1_1_1_6">
    <p:bg>
      <p:bgPr>
        <a:blipFill>
          <a:blip r:embed="rId2">
            <a:alphaModFix/>
          </a:blip>
          <a:stretch>
            <a:fillRect/>
          </a:stretch>
        </a:blipFill>
      </p:bgPr>
    </p:bg>
    <p:spTree>
      <p:nvGrpSpPr>
        <p:cNvPr id="85" name="Shape 85"/>
        <p:cNvGrpSpPr/>
        <p:nvPr/>
      </p:nvGrpSpPr>
      <p:grpSpPr>
        <a:xfrm>
          <a:off x="0" y="0"/>
          <a:ext cx="0" cy="0"/>
          <a:chOff x="0" y="0"/>
          <a:chExt cx="0" cy="0"/>
        </a:xfrm>
      </p:grpSpPr>
      <p:pic>
        <p:nvPicPr>
          <p:cNvPr id="86" name="Google Shape;86;p2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5">
  <p:cSld name="SECTION_HEADER_1_1_1_1_1_1_1_1_1_7">
    <p:bg>
      <p:bgPr>
        <a:blipFill>
          <a:blip r:embed="rId2">
            <a:alphaModFix/>
          </a:blip>
          <a:stretch>
            <a:fillRect/>
          </a:stretch>
        </a:blipFill>
      </p:bgPr>
    </p:bg>
    <p:spTree>
      <p:nvGrpSpPr>
        <p:cNvPr id="87" name="Shape 87"/>
        <p:cNvGrpSpPr/>
        <p:nvPr/>
      </p:nvGrpSpPr>
      <p:grpSpPr>
        <a:xfrm>
          <a:off x="0" y="0"/>
          <a:ext cx="0" cy="0"/>
          <a:chOff x="0" y="0"/>
          <a:chExt cx="0" cy="0"/>
        </a:xfrm>
      </p:grpSpPr>
      <p:pic>
        <p:nvPicPr>
          <p:cNvPr id="88" name="Google Shape;88;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89" name="Shape 89"/>
        <p:cNvGrpSpPr/>
        <p:nvPr/>
      </p:nvGrpSpPr>
      <p:grpSpPr>
        <a:xfrm>
          <a:off x="0" y="0"/>
          <a:ext cx="0" cy="0"/>
          <a:chOff x="0" y="0"/>
          <a:chExt cx="0" cy="0"/>
        </a:xfrm>
      </p:grpSpPr>
      <p:pic>
        <p:nvPicPr>
          <p:cNvPr id="90" name="Google Shape;90;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6">
  <p:cSld name="SECTION_HEADER_1_1_1_1_1_1_1_1_1_8">
    <p:bg>
      <p:bgPr>
        <a:blipFill>
          <a:blip r:embed="rId2">
            <a:alphaModFix/>
          </a:blip>
          <a:stretch>
            <a:fillRect/>
          </a:stretch>
        </a:blipFill>
      </p:bgPr>
    </p:bg>
    <p:spTree>
      <p:nvGrpSpPr>
        <p:cNvPr id="91" name="Shape 91"/>
        <p:cNvGrpSpPr/>
        <p:nvPr/>
      </p:nvGrpSpPr>
      <p:grpSpPr>
        <a:xfrm>
          <a:off x="0" y="0"/>
          <a:ext cx="0" cy="0"/>
          <a:chOff x="0" y="0"/>
          <a:chExt cx="0" cy="0"/>
        </a:xfrm>
      </p:grpSpPr>
      <p:pic>
        <p:nvPicPr>
          <p:cNvPr id="92" name="Google Shape;92;p31"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7">
  <p:cSld name="SECTION_HEADER_1_1_1_1_1_1_1_1_1_9">
    <p:bg>
      <p:bgPr>
        <a:blipFill>
          <a:blip r:embed="rId2">
            <a:alphaModFix/>
          </a:blip>
          <a:stretch>
            <a:fillRect/>
          </a:stretch>
        </a:blipFill>
      </p:bgPr>
    </p:bg>
    <p:spTree>
      <p:nvGrpSpPr>
        <p:cNvPr id="93" name="Shape 93"/>
        <p:cNvGrpSpPr/>
        <p:nvPr/>
      </p:nvGrpSpPr>
      <p:grpSpPr>
        <a:xfrm>
          <a:off x="0" y="0"/>
          <a:ext cx="0" cy="0"/>
          <a:chOff x="0" y="0"/>
          <a:chExt cx="0" cy="0"/>
        </a:xfrm>
      </p:grpSpPr>
      <p:pic>
        <p:nvPicPr>
          <p:cNvPr id="94" name="Google Shape;94;p3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8">
  <p:cSld name="SECTION_HEADER_1_1_1_1_1_1_1_1_1_10">
    <p:bg>
      <p:bgPr>
        <a:blipFill>
          <a:blip r:embed="rId2">
            <a:alphaModFix/>
          </a:blip>
          <a:stretch>
            <a:fillRect/>
          </a:stretch>
        </a:blipFill>
      </p:bgPr>
    </p:bg>
    <p:spTree>
      <p:nvGrpSpPr>
        <p:cNvPr id="95" name="Shape 95"/>
        <p:cNvGrpSpPr/>
        <p:nvPr/>
      </p:nvGrpSpPr>
      <p:grpSpPr>
        <a:xfrm>
          <a:off x="0" y="0"/>
          <a:ext cx="0" cy="0"/>
          <a:chOff x="0" y="0"/>
          <a:chExt cx="0" cy="0"/>
        </a:xfrm>
      </p:grpSpPr>
      <p:pic>
        <p:nvPicPr>
          <p:cNvPr id="96" name="Google Shape;96;p3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_2">
    <p:bg>
      <p:bgPr>
        <a:blipFill>
          <a:blip r:embed="rId2">
            <a:alphaModFix/>
          </a:blip>
          <a:stretch>
            <a:fillRect/>
          </a:stretch>
        </a:blipFill>
      </p:bgPr>
    </p:bg>
    <p:spTree>
      <p:nvGrpSpPr>
        <p:cNvPr id="97" name="Shape 97"/>
        <p:cNvGrpSpPr/>
        <p:nvPr/>
      </p:nvGrpSpPr>
      <p:grpSpPr>
        <a:xfrm>
          <a:off x="0" y="0"/>
          <a:ext cx="0" cy="0"/>
          <a:chOff x="0" y="0"/>
          <a:chExt cx="0" cy="0"/>
        </a:xfrm>
      </p:grpSpPr>
      <p:pic>
        <p:nvPicPr>
          <p:cNvPr id="98" name="Google Shape;98;p3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9">
  <p:cSld name="SECTION_HEADER_1_1_1_1_1_1_1_1_1_11">
    <p:bg>
      <p:bgPr>
        <a:blipFill>
          <a:blip r:embed="rId2">
            <a:alphaModFix/>
          </a:blip>
          <a:stretch>
            <a:fillRect/>
          </a:stretch>
        </a:blipFill>
      </p:bgPr>
    </p:bg>
    <p:spTree>
      <p:nvGrpSpPr>
        <p:cNvPr id="99" name="Shape 99"/>
        <p:cNvGrpSpPr/>
        <p:nvPr/>
      </p:nvGrpSpPr>
      <p:grpSpPr>
        <a:xfrm>
          <a:off x="0" y="0"/>
          <a:ext cx="0" cy="0"/>
          <a:chOff x="0" y="0"/>
          <a:chExt cx="0" cy="0"/>
        </a:xfrm>
      </p:grpSpPr>
      <p:pic>
        <p:nvPicPr>
          <p:cNvPr id="100" name="Google Shape;100;p3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0">
  <p:cSld name="SECTION_HEADER_1_1_1_1_1_1_1_1_1_12">
    <p:bg>
      <p:bgPr>
        <a:blipFill>
          <a:blip r:embed="rId2">
            <a:alphaModFix/>
          </a:blip>
          <a:stretch>
            <a:fillRect/>
          </a:stretch>
        </a:blipFill>
      </p:bgPr>
    </p:bg>
    <p:spTree>
      <p:nvGrpSpPr>
        <p:cNvPr id="101" name="Shape 101"/>
        <p:cNvGrpSpPr/>
        <p:nvPr/>
      </p:nvGrpSpPr>
      <p:grpSpPr>
        <a:xfrm>
          <a:off x="0" y="0"/>
          <a:ext cx="0" cy="0"/>
          <a:chOff x="0" y="0"/>
          <a:chExt cx="0" cy="0"/>
        </a:xfrm>
      </p:grpSpPr>
      <p:pic>
        <p:nvPicPr>
          <p:cNvPr id="102" name="Google Shape;102;p3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11">
  <p:cSld name="SECTION_HEADER_1_1_1_1_1_1_1_1_1_13">
    <p:bg>
      <p:bgPr>
        <a:blipFill>
          <a:blip r:embed="rId2">
            <a:alphaModFix/>
          </a:blip>
          <a:stretch>
            <a:fillRect/>
          </a:stretch>
        </a:blipFill>
      </p:bgPr>
    </p:bg>
    <p:spTree>
      <p:nvGrpSpPr>
        <p:cNvPr id="103" name="Shape 103"/>
        <p:cNvGrpSpPr/>
        <p:nvPr/>
      </p:nvGrpSpPr>
      <p:grpSpPr>
        <a:xfrm>
          <a:off x="0" y="0"/>
          <a:ext cx="0" cy="0"/>
          <a:chOff x="0" y="0"/>
          <a:chExt cx="0" cy="0"/>
        </a:xfrm>
      </p:grpSpPr>
      <p:pic>
        <p:nvPicPr>
          <p:cNvPr id="104" name="Google Shape;104;p3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5">
  <p:cSld name="SECTION_HEADER_1_1_1_1_1_1_1_7">
    <p:bg>
      <p:bgPr>
        <a:blipFill>
          <a:blip r:embed="rId2">
            <a:alphaModFix/>
          </a:blip>
          <a:stretch>
            <a:fillRect/>
          </a:stretch>
        </a:blipFill>
      </p:bgPr>
    </p:bg>
    <p:spTree>
      <p:nvGrpSpPr>
        <p:cNvPr id="105" name="Shape 105"/>
        <p:cNvGrpSpPr/>
        <p:nvPr/>
      </p:nvGrpSpPr>
      <p:grpSpPr>
        <a:xfrm>
          <a:off x="0" y="0"/>
          <a:ext cx="0" cy="0"/>
          <a:chOff x="0" y="0"/>
          <a:chExt cx="0" cy="0"/>
        </a:xfrm>
      </p:grpSpPr>
      <p:sp>
        <p:nvSpPr>
          <p:cNvPr id="106" name="Google Shape;106;p38"/>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7" name="Google Shape;107;p3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s-419"/>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38" Type="http://schemas.openxmlformats.org/officeDocument/2006/relationships/theme" Target="../theme/theme2.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s-419"/>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21.gif"/><Relationship Id="rId4" Type="http://schemas.openxmlformats.org/officeDocument/2006/relationships/image" Target="../media/image2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3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 Id="rId3"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23.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hyperlink" Target="https://open.spotify.com/playlist/3y11a3WCtQ2Nbk6w893wU7?si=438ec4e6a8504bc2&amp;pt=14bfbafb202dcb35cb779bcea4e7da7a" TargetMode="Externa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1.xml"/><Relationship Id="rId3" Type="http://schemas.openxmlformats.org/officeDocument/2006/relationships/image" Target="../media/image3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 Id="rId3" Type="http://schemas.openxmlformats.org/officeDocument/2006/relationships/hyperlink" Target="https://www.coderhouse.com/proyectos" TargetMode="External"/><Relationship Id="rId4" Type="http://schemas.openxmlformats.org/officeDocument/2006/relationships/image" Target="../media/image33.jpg"/><Relationship Id="rId5" Type="http://schemas.openxmlformats.org/officeDocument/2006/relationships/image" Target="../media/image32.png"/><Relationship Id="rId6" Type="http://schemas.openxmlformats.org/officeDocument/2006/relationships/hyperlink" Target="https://www.pexels.com/es-es/buscar/QA/"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3.xml"/><Relationship Id="rId3" Type="http://schemas.openxmlformats.org/officeDocument/2006/relationships/hyperlink" Target="https://docs.google.com/document/d/1mrJdzWhNvkn4BYURmn8dQW9arWA6QZ0Mcr0KcwmOz4w/edit?usp=sharing" TargetMode="External"/><Relationship Id="rId4" Type="http://schemas.openxmlformats.org/officeDocument/2006/relationships/image" Target="../media/image33.jpg"/><Relationship Id="rId5" Type="http://schemas.openxmlformats.org/officeDocument/2006/relationships/image" Target="../media/image32.png"/><Relationship Id="rId6" Type="http://schemas.openxmlformats.org/officeDocument/2006/relationships/hyperlink" Target="https://www.pexels.com/es-es/buscar/QA/"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hyperlink" Target="https://drive.google.com/file/d/1UevGV8Lve16Ru5cMK3OIYRsRWsjbhn3w/view?usp=sharing" TargetMode="External"/><Relationship Id="rId4" Type="http://schemas.openxmlformats.org/officeDocument/2006/relationships/image" Target="../media/image32.png"/><Relationship Id="rId5"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hyperlink" Target="https://view.genial.ly/6206c398fcfdc7001346f422/interactive-content-proyectos-finales-qa" TargetMode="External"/><Relationship Id="rId4" Type="http://schemas.openxmlformats.org/officeDocument/2006/relationships/image" Target="../media/image38.gif"/><Relationship Id="rId5"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image" Target="../media/image3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8.xml"/><Relationship Id="rId3" Type="http://schemas.openxmlformats.org/officeDocument/2006/relationships/image" Target="../media/image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30.jpg"/><Relationship Id="rId4" Type="http://schemas.openxmlformats.org/officeDocument/2006/relationships/hyperlink" Target="https://padlet.com/dimarigarciamo/ntrunhuj9pcjhgz7" TargetMode="External"/><Relationship Id="rId5"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0.xml"/><Relationship Id="rId3" Type="http://schemas.openxmlformats.org/officeDocument/2006/relationships/image" Target="../media/image39.png"/><Relationship Id="rId4" Type="http://schemas.openxmlformats.org/officeDocument/2006/relationships/image" Target="../media/image43.png"/><Relationship Id="rId9" Type="http://schemas.openxmlformats.org/officeDocument/2006/relationships/slide" Target="/ppt/slides/slide75.xml"/><Relationship Id="rId5" Type="http://schemas.openxmlformats.org/officeDocument/2006/relationships/slide" Target="/ppt/slides/slide31.xml"/><Relationship Id="rId6" Type="http://schemas.openxmlformats.org/officeDocument/2006/relationships/slide" Target="/ppt/slides/slide43.xml"/><Relationship Id="rId7" Type="http://schemas.openxmlformats.org/officeDocument/2006/relationships/slide" Target="/ppt/slides/slide64.xml"/><Relationship Id="rId8" Type="http://schemas.openxmlformats.org/officeDocument/2006/relationships/slide" Target="/ppt/slides/slide7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3.xml"/><Relationship Id="rId3" Type="http://schemas.openxmlformats.org/officeDocument/2006/relationships/image" Target="../media/image42.jpg"/><Relationship Id="rId4" Type="http://schemas.openxmlformats.org/officeDocument/2006/relationships/hyperlink" Target="https://www.pexels.com/es-es/buscar/QA/"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4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6.xml"/><Relationship Id="rId3" Type="http://schemas.openxmlformats.org/officeDocument/2006/relationships/image" Target="../media/image46.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51.jpg"/><Relationship Id="rId4" Type="http://schemas.openxmlformats.org/officeDocument/2006/relationships/hyperlink" Target="https://www.pexels.com/es-es/buscar/QA/"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hyperlink" Target="https://plataforma.coderhouse.com/class-experience?vid=conduct"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1.xml"/><Relationship Id="rId3" Type="http://schemas.openxmlformats.org/officeDocument/2006/relationships/image" Target="../media/image5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43.xml"/><Relationship Id="rId3" Type="http://schemas.openxmlformats.org/officeDocument/2006/relationships/image" Target="../media/image63.jpg"/><Relationship Id="rId4" Type="http://schemas.openxmlformats.org/officeDocument/2006/relationships/hyperlink" Target="https://www.pexels.com/es-es/foto/manos-ordenador-portatil-teclear-teclado-7718641/"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4.xml"/><Relationship Id="rId3" Type="http://schemas.openxmlformats.org/officeDocument/2006/relationships/image" Target="../media/image65.jpg"/><Relationship Id="rId4" Type="http://schemas.openxmlformats.org/officeDocument/2006/relationships/hyperlink" Target="https://www.pexels.com/es-es/buscar/curiosidad/"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5.xml"/><Relationship Id="rId3" Type="http://schemas.openxmlformats.org/officeDocument/2006/relationships/image" Target="../media/image61.jpg"/><Relationship Id="rId4" Type="http://schemas.openxmlformats.org/officeDocument/2006/relationships/hyperlink" Target="https://www.pexels.com/es-es/buscar/observacion/"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6.xml"/><Relationship Id="rId3" Type="http://schemas.openxmlformats.org/officeDocument/2006/relationships/image" Target="../media/image77.jpg"/><Relationship Id="rId4" Type="http://schemas.openxmlformats.org/officeDocument/2006/relationships/hyperlink" Target="https://www.pexels.com/es-es/foto/mujer-irreconocible-demostrando-bombilla-en-manos-4792509/"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47.xml"/><Relationship Id="rId3" Type="http://schemas.openxmlformats.org/officeDocument/2006/relationships/image" Target="../media/image78.jpg"/><Relationship Id="rId4" Type="http://schemas.openxmlformats.org/officeDocument/2006/relationships/hyperlink" Target="https://www.pexels.com/es-es/foto/foto-de-personas-cerca-de-la-mesa-de-madera-3184431/"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8.xml"/><Relationship Id="rId3" Type="http://schemas.openxmlformats.org/officeDocument/2006/relationships/image" Target="../media/image54.jpg"/><Relationship Id="rId4" Type="http://schemas.openxmlformats.org/officeDocument/2006/relationships/hyperlink" Target="https://www.pexels.com/es-es/buscar/comununicar/"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9.xml"/><Relationship Id="rId3"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57.png"/><Relationship Id="rId4"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2.xml"/><Relationship Id="rId3" Type="http://schemas.openxmlformats.org/officeDocument/2006/relationships/image" Target="../media/image4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6.xml"/><Relationship Id="rId3" Type="http://schemas.openxmlformats.org/officeDocument/2006/relationships/hyperlink" Target="http://www.youtube.com/watch?v=981Pl9-pCLQ" TargetMode="External"/><Relationship Id="rId4" Type="http://schemas.openxmlformats.org/officeDocument/2006/relationships/image" Target="../media/image58.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7.xml"/><Relationship Id="rId3" Type="http://schemas.openxmlformats.org/officeDocument/2006/relationships/image" Target="../media/image6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1.xml"/><Relationship Id="rId3" Type="http://schemas.openxmlformats.org/officeDocument/2006/relationships/image" Target="../media/image6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2.xml"/><Relationship Id="rId3" Type="http://schemas.openxmlformats.org/officeDocument/2006/relationships/image" Target="../media/image6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3.xml"/><Relationship Id="rId3" Type="http://schemas.openxmlformats.org/officeDocument/2006/relationships/image" Target="../media/image62.png"/><Relationship Id="rId4" Type="http://schemas.openxmlformats.org/officeDocument/2006/relationships/hyperlink" Target="http://demo.testim.io/"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69.xml"/><Relationship Id="rId3" Type="http://schemas.openxmlformats.org/officeDocument/2006/relationships/image" Target="../media/image6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hyperlink" Target="https://youtu.be/sNVjfMLofSg" TargetMode="External"/><Relationship Id="rId4" Type="http://schemas.openxmlformats.org/officeDocument/2006/relationships/hyperlink" Target="https://view.genial.ly/62066310bcc3830018b74898" TargetMode="External"/><Relationship Id="rId5" Type="http://schemas.openxmlformats.org/officeDocument/2006/relationships/hyperlink" Target="https://view.genial.ly/62066310bcc3830018b74898"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7.xml"/><Relationship Id="rId3" Type="http://schemas.openxmlformats.org/officeDocument/2006/relationships/image" Target="../media/image66.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78.xml"/><Relationship Id="rId3" Type="http://schemas.openxmlformats.org/officeDocument/2006/relationships/hyperlink" Target="https://www.lanacion.com.ar/economia/un-mensaje-equivocado-desde-la-aplicacion-de-un-banco-fue-furor-en-las-redes-nid2163281/" TargetMode="External"/><Relationship Id="rId4" Type="http://schemas.openxmlformats.org/officeDocument/2006/relationships/image" Target="../media/image7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9.xml"/><Relationship Id="rId3" Type="http://schemas.openxmlformats.org/officeDocument/2006/relationships/image" Target="../media/image68.png"/><Relationship Id="rId4" Type="http://schemas.openxmlformats.org/officeDocument/2006/relationships/image" Target="../media/image64.png"/><Relationship Id="rId5" Type="http://schemas.openxmlformats.org/officeDocument/2006/relationships/image" Target="../media/image73.png"/><Relationship Id="rId6" Type="http://schemas.openxmlformats.org/officeDocument/2006/relationships/hyperlink" Target="https://elceo.com/mercados/facebook-whatsapp-e-instagram-presentan-fallas-a-nivel-global/" TargetMode="External"/><Relationship Id="rId7" Type="http://schemas.openxmlformats.org/officeDocument/2006/relationships/hyperlink" Target="https://www.elterritorio.com.ar/noticias/2021/10/04/722442-colapso-telegram-tras-la-caida-mundial-de-whatsapp-instagram-y-facebook"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29.jp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80.xml"/><Relationship Id="rId3" Type="http://schemas.openxmlformats.org/officeDocument/2006/relationships/image" Target="../media/image6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1.xml"/><Relationship Id="rId3" Type="http://schemas.openxmlformats.org/officeDocument/2006/relationships/image" Target="../media/image70.gi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82.xml"/><Relationship Id="rId3" Type="http://schemas.openxmlformats.org/officeDocument/2006/relationships/image" Target="../media/image74.png"/><Relationship Id="rId4" Type="http://schemas.openxmlformats.org/officeDocument/2006/relationships/image" Target="../media/image72.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85.xml"/><Relationship Id="rId3" Type="http://schemas.openxmlformats.org/officeDocument/2006/relationships/image" Target="../media/image7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6.xml"/><Relationship Id="rId3" Type="http://schemas.openxmlformats.org/officeDocument/2006/relationships/image" Target="../media/image7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7.xml"/><Relationship Id="rId3" Type="http://schemas.openxmlformats.org/officeDocument/2006/relationships/image" Target="../media/image71.png"/><Relationship Id="rId4" Type="http://schemas.openxmlformats.org/officeDocument/2006/relationships/hyperlink" Target="https://141647fc-7a5b-4407-a84a-78567bb3f5b0.filesusr.com/ugd/acfdb9_743bf3d31dde49578c94d97e5b96b9da.pdf" TargetMode="External"/><Relationship Id="rId5" Type="http://schemas.openxmlformats.org/officeDocument/2006/relationships/hyperlink" Target="https://www.youtube.com/watch?v=IfXVEz_mMHI" TargetMode="Externa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0.xml"/><Relationship Id="rId3" Type="http://schemas.openxmlformats.org/officeDocument/2006/relationships/image" Target="../media/image7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39"/>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¡Les damos la bienvenida!</a:t>
            </a:r>
            <a:endParaRPr b="1" sz="4000">
              <a:solidFill>
                <a:srgbClr val="EAFF6A"/>
              </a:solidFill>
              <a:latin typeface="DM Sans"/>
              <a:ea typeface="DM Sans"/>
              <a:cs typeface="DM Sans"/>
              <a:sym typeface="DM Sans"/>
            </a:endParaRPr>
          </a:p>
        </p:txBody>
      </p:sp>
      <p:sp>
        <p:nvSpPr>
          <p:cNvPr id="113" name="Google Shape;113;p39"/>
          <p:cNvSpPr txBox="1"/>
          <p:nvPr/>
        </p:nvSpPr>
        <p:spPr>
          <a:xfrm>
            <a:off x="3315900" y="3421350"/>
            <a:ext cx="25122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lt1"/>
                </a:solidFill>
                <a:latin typeface="DM Sans"/>
                <a:ea typeface="DM Sans"/>
                <a:cs typeface="DM Sans"/>
                <a:sym typeface="DM Sans"/>
              </a:rPr>
              <a:t>¿Comenzamos?</a:t>
            </a:r>
            <a:endParaRPr sz="2000">
              <a:solidFill>
                <a:schemeClr val="lt1"/>
              </a:solidFill>
              <a:latin typeface="DM Sans"/>
              <a:ea typeface="DM Sans"/>
              <a:cs typeface="DM Sans"/>
              <a:sym typeface="DM Sans"/>
            </a:endParaRPr>
          </a:p>
        </p:txBody>
      </p:sp>
      <p:pic>
        <p:nvPicPr>
          <p:cNvPr id="114" name="Google Shape;114;p39"/>
          <p:cNvPicPr preferRelativeResize="0"/>
          <p:nvPr/>
        </p:nvPicPr>
        <p:blipFill>
          <a:blip r:embed="rId3">
            <a:alphaModFix/>
          </a:blip>
          <a:stretch>
            <a:fillRect/>
          </a:stretch>
        </p:blipFill>
        <p:spPr>
          <a:xfrm>
            <a:off x="6500600" y="1320925"/>
            <a:ext cx="2215301" cy="2215301"/>
          </a:xfrm>
          <a:prstGeom prst="rect">
            <a:avLst/>
          </a:prstGeom>
          <a:noFill/>
          <a:ln>
            <a:noFill/>
          </a:ln>
        </p:spPr>
      </p:pic>
      <p:pic>
        <p:nvPicPr>
          <p:cNvPr id="115" name="Google Shape;115;p39"/>
          <p:cNvPicPr preferRelativeResize="0"/>
          <p:nvPr/>
        </p:nvPicPr>
        <p:blipFill rotWithShape="1">
          <a:blip r:embed="rId4">
            <a:alphaModFix/>
          </a:blip>
          <a:srcRect b="0" l="21590" r="22518" t="0"/>
          <a:stretch/>
        </p:blipFill>
        <p:spPr>
          <a:xfrm>
            <a:off x="238675" y="1141225"/>
            <a:ext cx="2462000" cy="29721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sp>
        <p:nvSpPr>
          <p:cNvPr id="184" name="Google Shape;184;p48"/>
          <p:cNvSpPr/>
          <p:nvPr/>
        </p:nvSpPr>
        <p:spPr>
          <a:xfrm>
            <a:off x="36946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48"/>
          <p:cNvSpPr txBox="1"/>
          <p:nvPr/>
        </p:nvSpPr>
        <p:spPr>
          <a:xfrm>
            <a:off x="36556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pic>
        <p:nvPicPr>
          <p:cNvPr id="186" name="Google Shape;186;p48" title="imagen decorativa"/>
          <p:cNvPicPr preferRelativeResize="0"/>
          <p:nvPr/>
        </p:nvPicPr>
        <p:blipFill rotWithShape="1">
          <a:blip r:embed="rId3">
            <a:alphaModFix/>
          </a:blip>
          <a:srcRect b="0" l="3325" r="0" t="931"/>
          <a:stretch/>
        </p:blipFill>
        <p:spPr>
          <a:xfrm>
            <a:off x="-8600" y="0"/>
            <a:ext cx="3314524" cy="5143501"/>
          </a:xfrm>
          <a:prstGeom prst="rect">
            <a:avLst/>
          </a:prstGeom>
          <a:noFill/>
          <a:ln>
            <a:noFill/>
          </a:ln>
        </p:spPr>
      </p:pic>
      <p:sp>
        <p:nvSpPr>
          <p:cNvPr id="187" name="Google Shape;187;p48"/>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Equipo</a:t>
            </a:r>
            <a:endParaRPr b="1" sz="4000">
              <a:solidFill>
                <a:schemeClr val="dk1"/>
              </a:solidFill>
              <a:latin typeface="DM Sans"/>
              <a:ea typeface="DM Sans"/>
              <a:cs typeface="DM Sans"/>
              <a:sym typeface="DM Sans"/>
            </a:endParaRPr>
          </a:p>
        </p:txBody>
      </p:sp>
      <p:sp>
        <p:nvSpPr>
          <p:cNvPr id="188" name="Google Shape;188;p48"/>
          <p:cNvSpPr txBox="1"/>
          <p:nvPr/>
        </p:nvSpPr>
        <p:spPr>
          <a:xfrm>
            <a:off x="3694625" y="1900775"/>
            <a:ext cx="4778400" cy="26706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b="1" lang="es-419" sz="1350">
                <a:solidFill>
                  <a:schemeClr val="dk1"/>
                </a:solidFill>
                <a:latin typeface="DM Sans"/>
                <a:ea typeface="DM Sans"/>
                <a:cs typeface="DM Sans"/>
                <a:sym typeface="DM Sans"/>
              </a:rPr>
              <a:t>¡Participa de los After Class!</a:t>
            </a:r>
            <a:r>
              <a:rPr lang="es-419" sz="1350">
                <a:solidFill>
                  <a:schemeClr val="dk1"/>
                </a:solidFill>
                <a:latin typeface="DM Sans"/>
                <a:ea typeface="DM Sans"/>
                <a:cs typeface="DM Sans"/>
                <a:sym typeface="DM Sans"/>
              </a:rPr>
              <a:t> Son un gran espacio para atender dudas y mostrar avances.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Intercambia ideas por </a:t>
            </a:r>
            <a:r>
              <a:rPr b="1" lang="es-419" sz="1350">
                <a:solidFill>
                  <a:schemeClr val="dk1"/>
                </a:solidFill>
                <a:latin typeface="DM Sans"/>
                <a:ea typeface="DM Sans"/>
                <a:cs typeface="DM Sans"/>
                <a:sym typeface="DM Sans"/>
              </a:rPr>
              <a:t>el chat de la plataforma</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Siempre </a:t>
            </a:r>
            <a:r>
              <a:rPr b="1" lang="es-419" sz="1350">
                <a:solidFill>
                  <a:schemeClr val="dk1"/>
                </a:solidFill>
                <a:latin typeface="DM Sans"/>
                <a:ea typeface="DM Sans"/>
                <a:cs typeface="DM Sans"/>
                <a:sym typeface="DM Sans"/>
              </a:rPr>
              <a:t>interactúa respetuosamente</a:t>
            </a:r>
            <a:r>
              <a:rPr lang="es-419" sz="1350">
                <a:solidFill>
                  <a:schemeClr val="dk1"/>
                </a:solidFill>
                <a:latin typeface="DM Sans"/>
                <a:ea typeface="DM Sans"/>
                <a:cs typeface="DM Sans"/>
                <a:sym typeface="DM Sans"/>
              </a:rPr>
              <a:t>.</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No te olvides de</a:t>
            </a:r>
            <a:r>
              <a:rPr b="1" lang="es-419" sz="1350">
                <a:solidFill>
                  <a:schemeClr val="dk1"/>
                </a:solidFill>
                <a:latin typeface="DM Sans"/>
                <a:ea typeface="DM Sans"/>
                <a:cs typeface="DM Sans"/>
                <a:sym typeface="DM Sans"/>
              </a:rPr>
              <a:t> valorar tu experiencia</a:t>
            </a:r>
            <a:r>
              <a:rPr lang="es-419" sz="1350">
                <a:solidFill>
                  <a:schemeClr val="dk1"/>
                </a:solidFill>
                <a:latin typeface="DM Sans"/>
                <a:ea typeface="DM Sans"/>
                <a:cs typeface="DM Sans"/>
                <a:sym typeface="DM Sans"/>
              </a:rPr>
              <a:t> educativa y de contarnos cómo te va.</a:t>
            </a:r>
            <a:endParaRPr sz="1350">
              <a:solidFill>
                <a:schemeClr val="dk1"/>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49"/>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Interacciones</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en clase</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50" title="captura de pantalla de chat ficticio de zoom donde se destaca la opción de cambiar a quién dirijo el mensaje (todos o hacia alguien en privado)"/>
          <p:cNvPicPr preferRelativeResize="0"/>
          <p:nvPr/>
        </p:nvPicPr>
        <p:blipFill>
          <a:blip r:embed="rId3">
            <a:alphaModFix/>
          </a:blip>
          <a:stretch>
            <a:fillRect/>
          </a:stretch>
        </p:blipFill>
        <p:spPr>
          <a:xfrm>
            <a:off x="5538197" y="689850"/>
            <a:ext cx="3228478" cy="3712743"/>
          </a:xfrm>
          <a:prstGeom prst="rect">
            <a:avLst/>
          </a:prstGeom>
          <a:noFill/>
          <a:ln>
            <a:noFill/>
          </a:ln>
        </p:spPr>
      </p:pic>
      <p:sp>
        <p:nvSpPr>
          <p:cNvPr id="199" name="Google Shape;199;p50"/>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50"/>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201" name="Google Shape;201;p50"/>
          <p:cNvSpPr txBox="1"/>
          <p:nvPr/>
        </p:nvSpPr>
        <p:spPr>
          <a:xfrm>
            <a:off x="932625" y="2330675"/>
            <a:ext cx="43470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highlight>
                  <a:srgbClr val="EEFF41"/>
                </a:highlight>
                <a:latin typeface="DM Sans"/>
                <a:ea typeface="DM Sans"/>
                <a:cs typeface="DM Sans"/>
                <a:sym typeface="DM Sans"/>
              </a:rPr>
              <a:t>Durante la clase y entre contenido y contenido</a:t>
            </a:r>
            <a:r>
              <a:rPr lang="es-419" sz="1350">
                <a:highlight>
                  <a:srgbClr val="EEFF41"/>
                </a:highlight>
                <a:latin typeface="DM Sans"/>
                <a:ea typeface="DM Sans"/>
                <a:cs typeface="DM Sans"/>
                <a:sym typeface="DM Sans"/>
              </a:rPr>
              <a:t>, </a:t>
            </a:r>
            <a:r>
              <a:rPr lang="es-419" sz="1350">
                <a:latin typeface="DM Sans"/>
                <a:ea typeface="DM Sans"/>
                <a:cs typeface="DM Sans"/>
                <a:sym typeface="DM Sans"/>
              </a:rPr>
              <a:t>pueden saltar preguntas</a:t>
            </a:r>
            <a:r>
              <a:rPr lang="es-419" sz="1350">
                <a:latin typeface="DM Sans"/>
                <a:ea typeface="DM Sans"/>
                <a:cs typeface="DM Sans"/>
                <a:sym typeface="DM Sans"/>
              </a:rPr>
              <a:t>. Allí puedes escribir en el chat tu pregunta. </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rPr b="1" lang="es-419" sz="1350">
                <a:solidFill>
                  <a:schemeClr val="dk1"/>
                </a:solidFill>
                <a:latin typeface="DM Sans"/>
                <a:ea typeface="DM Sans"/>
                <a:cs typeface="DM Sans"/>
                <a:sym typeface="DM Sans"/>
              </a:rPr>
              <a:t>¡Tu duda puede ayudar a otras personas!</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No olvides seleccionar “todos” para que todos puedan leerte (y no solo tu tutor). </a:t>
            </a:r>
            <a:endParaRPr sz="1350">
              <a:latin typeface="DM Sans"/>
              <a:ea typeface="DM Sans"/>
              <a:cs typeface="DM Sans"/>
              <a:sym typeface="DM Sans"/>
            </a:endParaRPr>
          </a:p>
        </p:txBody>
      </p:sp>
      <p:sp>
        <p:nvSpPr>
          <p:cNvPr id="202" name="Google Shape;202;p50"/>
          <p:cNvSpPr txBox="1"/>
          <p:nvPr/>
        </p:nvSpPr>
        <p:spPr>
          <a:xfrm>
            <a:off x="473350" y="9299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Espacios para consultas</a:t>
            </a:r>
            <a:endParaRPr b="1" sz="4000">
              <a:solidFill>
                <a:schemeClr val="dk1"/>
              </a:solidFill>
              <a:latin typeface="DM Sans"/>
              <a:ea typeface="DM Sans"/>
              <a:cs typeface="DM Sans"/>
              <a:sym typeface="DM Sans"/>
            </a:endParaRPr>
          </a:p>
        </p:txBody>
      </p:sp>
      <p:sp>
        <p:nvSpPr>
          <p:cNvPr id="203" name="Google Shape;203;p50"/>
          <p:cNvSpPr/>
          <p:nvPr/>
        </p:nvSpPr>
        <p:spPr>
          <a:xfrm>
            <a:off x="5732025" y="3560750"/>
            <a:ext cx="1459200" cy="333300"/>
          </a:xfrm>
          <a:prstGeom prst="roundRect">
            <a:avLst>
              <a:gd fmla="val 16667" name="adj"/>
            </a:avLst>
          </a:prstGeom>
          <a:noFill/>
          <a:ln cap="flat" cmpd="sng" w="38100">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4" name="Google Shape;204;p50"/>
          <p:cNvCxnSpPr/>
          <p:nvPr/>
        </p:nvCxnSpPr>
        <p:spPr>
          <a:xfrm rot="10800000">
            <a:off x="3106125" y="4098275"/>
            <a:ext cx="2229900" cy="175200"/>
          </a:xfrm>
          <a:prstGeom prst="bentConnector2">
            <a:avLst/>
          </a:prstGeom>
          <a:noFill/>
          <a:ln cap="flat" cmpd="sng" w="9525">
            <a:solidFill>
              <a:srgbClr val="83AEFB"/>
            </a:solidFill>
            <a:prstDash val="solid"/>
            <a:round/>
            <a:headEnd len="med" w="med" type="oval"/>
            <a:tailEnd len="med" w="med" type="none"/>
          </a:ln>
        </p:spPr>
      </p:cxn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51"/>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51"/>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INTERACCIONES EN CLASE</a:t>
            </a:r>
            <a:endParaRPr>
              <a:latin typeface="DM Sans"/>
              <a:ea typeface="DM Sans"/>
              <a:cs typeface="DM Sans"/>
              <a:sym typeface="DM Sans"/>
            </a:endParaRPr>
          </a:p>
        </p:txBody>
      </p:sp>
      <p:sp>
        <p:nvSpPr>
          <p:cNvPr id="211" name="Google Shape;211;p51"/>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Funcionalidades</a:t>
            </a:r>
            <a:endParaRPr b="1" sz="4000">
              <a:solidFill>
                <a:schemeClr val="dk1"/>
              </a:solidFill>
              <a:latin typeface="DM Sans"/>
              <a:ea typeface="DM Sans"/>
              <a:cs typeface="DM Sans"/>
              <a:sym typeface="DM Sans"/>
            </a:endParaRPr>
          </a:p>
        </p:txBody>
      </p:sp>
      <p:sp>
        <p:nvSpPr>
          <p:cNvPr id="212" name="Google Shape;212;p51"/>
          <p:cNvSpPr txBox="1"/>
          <p:nvPr/>
        </p:nvSpPr>
        <p:spPr>
          <a:xfrm>
            <a:off x="473350" y="1776575"/>
            <a:ext cx="40986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lang="es-419" sz="1350">
                <a:solidFill>
                  <a:schemeClr val="dk1"/>
                </a:solidFill>
                <a:latin typeface="DM Sans"/>
                <a:ea typeface="DM Sans"/>
                <a:cs typeface="DM Sans"/>
                <a:sym typeface="DM Sans"/>
              </a:rPr>
              <a:t>Para </a:t>
            </a:r>
            <a:r>
              <a:rPr b="1" lang="es-419" sz="1350">
                <a:solidFill>
                  <a:schemeClr val="dk1"/>
                </a:solidFill>
                <a:latin typeface="DM Sans"/>
                <a:ea typeface="DM Sans"/>
                <a:cs typeface="DM Sans"/>
                <a:sym typeface="DM Sans"/>
              </a:rPr>
              <a:t>evitar saturar el chat de mensajes, </a:t>
            </a:r>
            <a:r>
              <a:rPr lang="es-419" sz="1350">
                <a:solidFill>
                  <a:schemeClr val="dk1"/>
                </a:solidFill>
                <a:latin typeface="DM Sans"/>
                <a:ea typeface="DM Sans"/>
                <a:cs typeface="DM Sans"/>
                <a:sym typeface="DM Sans"/>
              </a:rPr>
              <a:t>utiliza los signos que figuran en el apartado </a:t>
            </a:r>
            <a:r>
              <a:rPr b="1" lang="es-419" sz="1350">
                <a:solidFill>
                  <a:schemeClr val="dk1"/>
                </a:solidFill>
                <a:latin typeface="DM Sans"/>
                <a:ea typeface="DM Sans"/>
                <a:cs typeface="DM Sans"/>
                <a:sym typeface="DM Sans"/>
              </a:rPr>
              <a:t>Participantes</a:t>
            </a:r>
            <a:r>
              <a:rPr lang="es-419" sz="1350">
                <a:solidFill>
                  <a:schemeClr val="dk1"/>
                </a:solidFill>
                <a:latin typeface="DM Sans"/>
                <a:ea typeface="DM Sans"/>
                <a:cs typeface="DM Sans"/>
                <a:sym typeface="DM Sans"/>
              </a:rPr>
              <a:t>, dentro de Zoom.</a:t>
            </a:r>
            <a:r>
              <a:rPr lang="es-419" sz="1350">
                <a:solidFill>
                  <a:srgbClr val="666666"/>
                </a:solidFill>
                <a:latin typeface="DM Sans"/>
                <a:ea typeface="DM Sans"/>
                <a:cs typeface="DM Sans"/>
                <a:sym typeface="DM Sans"/>
              </a:rPr>
              <a:t>**</a:t>
            </a:r>
            <a:endParaRPr sz="1350">
              <a:latin typeface="DM Sans"/>
              <a:ea typeface="DM Sans"/>
              <a:cs typeface="DM Sans"/>
              <a:sym typeface="DM Sans"/>
            </a:endParaRPr>
          </a:p>
        </p:txBody>
      </p:sp>
      <p:sp>
        <p:nvSpPr>
          <p:cNvPr id="213" name="Google Shape;213;p51"/>
          <p:cNvSpPr txBox="1"/>
          <p:nvPr/>
        </p:nvSpPr>
        <p:spPr>
          <a:xfrm>
            <a:off x="4735750" y="1776575"/>
            <a:ext cx="3925200" cy="80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800"/>
              </a:spcAft>
              <a:buNone/>
            </a:pPr>
            <a:r>
              <a:rPr b="1" lang="es-419" sz="1350">
                <a:solidFill>
                  <a:schemeClr val="dk1"/>
                </a:solidFill>
                <a:latin typeface="DM Sans"/>
                <a:ea typeface="DM Sans"/>
                <a:cs typeface="DM Sans"/>
                <a:sym typeface="DM Sans"/>
              </a:rPr>
              <a:t>Por ejemplo:</a:t>
            </a:r>
            <a:r>
              <a:rPr lang="es-419" sz="1350">
                <a:solidFill>
                  <a:schemeClr val="dk1"/>
                </a:solidFill>
                <a:latin typeface="DM Sans"/>
                <a:ea typeface="DM Sans"/>
                <a:cs typeface="DM Sans"/>
                <a:sym typeface="DM Sans"/>
              </a:rPr>
              <a:t> si se pregunta si se escucha correctamente, debes seleccionar la opción “Sí” o “No”. </a:t>
            </a:r>
            <a:endParaRPr sz="1350">
              <a:latin typeface="DM Sans"/>
              <a:ea typeface="DM Sans"/>
              <a:cs typeface="DM Sans"/>
              <a:sym typeface="DM Sans"/>
            </a:endParaRPr>
          </a:p>
        </p:txBody>
      </p:sp>
      <p:pic>
        <p:nvPicPr>
          <p:cNvPr descr="Aparece: la cantidad de participantes, la opción de chatear y de compartir pantalla" id="214" name="Google Shape;214;p51" title="captura de pantalla de menú de zoom "/>
          <p:cNvPicPr preferRelativeResize="0"/>
          <p:nvPr/>
        </p:nvPicPr>
        <p:blipFill>
          <a:blip r:embed="rId3">
            <a:alphaModFix/>
          </a:blip>
          <a:stretch>
            <a:fillRect/>
          </a:stretch>
        </p:blipFill>
        <p:spPr>
          <a:xfrm>
            <a:off x="549525" y="2748075"/>
            <a:ext cx="3668949" cy="611500"/>
          </a:xfrm>
          <a:prstGeom prst="rect">
            <a:avLst/>
          </a:prstGeom>
          <a:noFill/>
          <a:ln>
            <a:noFill/>
          </a:ln>
        </p:spPr>
      </p:pic>
      <p:pic>
        <p:nvPicPr>
          <p:cNvPr descr="Aparecen: emojis y opciones de votación" id="215" name="Google Shape;215;p51" title="captura de pantalla de menú de zoom de reacciones"/>
          <p:cNvPicPr preferRelativeResize="0"/>
          <p:nvPr/>
        </p:nvPicPr>
        <p:blipFill>
          <a:blip r:embed="rId4">
            <a:alphaModFix/>
          </a:blip>
          <a:stretch>
            <a:fillRect/>
          </a:stretch>
        </p:blipFill>
        <p:spPr>
          <a:xfrm>
            <a:off x="4818698" y="2715563"/>
            <a:ext cx="2583750" cy="1534275"/>
          </a:xfrm>
          <a:prstGeom prst="rect">
            <a:avLst/>
          </a:prstGeom>
          <a:noFill/>
          <a:ln>
            <a:noFill/>
          </a:ln>
        </p:spPr>
      </p:pic>
      <p:sp>
        <p:nvSpPr>
          <p:cNvPr id="216" name="Google Shape;216;p51"/>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999999"/>
                </a:solidFill>
                <a:latin typeface="DM Sans"/>
                <a:ea typeface="DM Sans"/>
                <a:cs typeface="DM Sans"/>
                <a:sym typeface="DM Sans"/>
              </a:rPr>
              <a:t>**Para quitar el signo, presiona el mismo botón nuevamente o la opción “clear all”.</a:t>
            </a:r>
            <a:endParaRPr i="1" sz="1100" u="sng">
              <a:solidFill>
                <a:srgbClr val="83AEFB"/>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52"/>
          <p:cNvSpPr/>
          <p:nvPr/>
        </p:nvSpPr>
        <p:spPr>
          <a:xfrm>
            <a:off x="588525" y="701375"/>
            <a:ext cx="2675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52"/>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ESENCIALES DE LA</a:t>
            </a:r>
            <a:r>
              <a:rPr lang="es-419" sz="1600">
                <a:solidFill>
                  <a:schemeClr val="dk1"/>
                </a:solidFill>
                <a:latin typeface="DM Sans"/>
                <a:ea typeface="DM Sans"/>
                <a:cs typeface="DM Sans"/>
                <a:sym typeface="DM Sans"/>
              </a:rPr>
              <a:t> CLASE</a:t>
            </a:r>
            <a:endParaRPr>
              <a:latin typeface="DM Sans"/>
              <a:ea typeface="DM Sans"/>
              <a:cs typeface="DM Sans"/>
              <a:sym typeface="DM Sans"/>
            </a:endParaRPr>
          </a:p>
        </p:txBody>
      </p:sp>
      <p:sp>
        <p:nvSpPr>
          <p:cNvPr id="223" name="Google Shape;223;p52"/>
          <p:cNvSpPr txBox="1"/>
          <p:nvPr/>
        </p:nvSpPr>
        <p:spPr>
          <a:xfrm>
            <a:off x="473350" y="929975"/>
            <a:ext cx="81876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u="sng">
                <a:solidFill>
                  <a:schemeClr val="dk1"/>
                </a:solidFill>
                <a:latin typeface="DM Sans"/>
                <a:ea typeface="DM Sans"/>
                <a:cs typeface="DM Sans"/>
                <a:sym typeface="DM Sans"/>
                <a:hlinkClick r:id="rId3">
                  <a:extLst>
                    <a:ext uri="{A12FA001-AC4F-418D-AE19-62706E023703}">
                      <ahyp:hlinkClr val="tx"/>
                    </a:ext>
                  </a:extLst>
                </a:hlinkClick>
              </a:rPr>
              <a:t>Playlist de la Comisión</a:t>
            </a:r>
            <a:endParaRPr b="1" sz="4000">
              <a:solidFill>
                <a:schemeClr val="dk1"/>
              </a:solidFill>
              <a:latin typeface="DM Sans"/>
              <a:ea typeface="DM Sans"/>
              <a:cs typeface="DM Sans"/>
              <a:sym typeface="DM Sans"/>
            </a:endParaRPr>
          </a:p>
        </p:txBody>
      </p:sp>
      <p:sp>
        <p:nvSpPr>
          <p:cNvPr id="224" name="Google Shape;224;p52"/>
          <p:cNvSpPr txBox="1"/>
          <p:nvPr/>
        </p:nvSpPr>
        <p:spPr>
          <a:xfrm>
            <a:off x="473350" y="1776575"/>
            <a:ext cx="4098600" cy="12441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s-419" sz="1350">
                <a:solidFill>
                  <a:schemeClr val="dk1"/>
                </a:solidFill>
                <a:latin typeface="DM Sans"/>
                <a:ea typeface="DM Sans"/>
                <a:cs typeface="DM Sans"/>
                <a:sym typeface="DM Sans"/>
              </a:rPr>
              <a:t>Amenicemos nuestros descansos </a:t>
            </a:r>
            <a:r>
              <a:rPr lang="es-419" sz="1500">
                <a:solidFill>
                  <a:schemeClr val="dk1"/>
                </a:solidFill>
                <a:highlight>
                  <a:srgbClr val="FFFFFF"/>
                </a:highlight>
              </a:rPr>
              <a:t>🎵🥳</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800"/>
              </a:spcAft>
              <a:buNone/>
            </a:pPr>
            <a:r>
              <a:rPr lang="es-419" sz="1350">
                <a:solidFill>
                  <a:schemeClr val="dk1"/>
                </a:solidFill>
                <a:latin typeface="DM Sans"/>
                <a:ea typeface="DM Sans"/>
                <a:cs typeface="DM Sans"/>
                <a:sym typeface="DM Sans"/>
              </a:rPr>
              <a:t>Vayan al link y sumen los temas que más les guste, son dueños del espacio.</a:t>
            </a:r>
            <a:endParaRPr sz="1350">
              <a:solidFill>
                <a:schemeClr val="dk1"/>
              </a:solidFill>
              <a:latin typeface="DM Sans"/>
              <a:ea typeface="DM Sans"/>
              <a:cs typeface="DM Sans"/>
              <a:sym typeface="DM Sans"/>
            </a:endParaRPr>
          </a:p>
        </p:txBody>
      </p:sp>
      <p:pic>
        <p:nvPicPr>
          <p:cNvPr id="225" name="Google Shape;225;p52"/>
          <p:cNvPicPr preferRelativeResize="0"/>
          <p:nvPr/>
        </p:nvPicPr>
        <p:blipFill>
          <a:blip r:embed="rId4">
            <a:alphaModFix/>
          </a:blip>
          <a:stretch>
            <a:fillRect/>
          </a:stretch>
        </p:blipFill>
        <p:spPr>
          <a:xfrm>
            <a:off x="5483225" y="1727900"/>
            <a:ext cx="2594650" cy="2573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53"/>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After Class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54"/>
          <p:cNvSpPr/>
          <p:nvPr/>
        </p:nvSpPr>
        <p:spPr>
          <a:xfrm>
            <a:off x="588525" y="686550"/>
            <a:ext cx="14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54"/>
          <p:cNvSpPr txBox="1"/>
          <p:nvPr/>
        </p:nvSpPr>
        <p:spPr>
          <a:xfrm>
            <a:off x="549525" y="468275"/>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AFTER CLASS</a:t>
            </a:r>
            <a:endParaRPr>
              <a:latin typeface="DM Sans"/>
              <a:ea typeface="DM Sans"/>
              <a:cs typeface="DM Sans"/>
              <a:sym typeface="DM Sans"/>
            </a:endParaRPr>
          </a:p>
        </p:txBody>
      </p:sp>
      <p:sp>
        <p:nvSpPr>
          <p:cNvPr id="237" name="Google Shape;237;p54"/>
          <p:cNvSpPr txBox="1"/>
          <p:nvPr/>
        </p:nvSpPr>
        <p:spPr>
          <a:xfrm>
            <a:off x="4681950" y="1820650"/>
            <a:ext cx="38946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Tu profesor/a está comprometido con tu educación, por lo tanto:</a:t>
            </a:r>
            <a:endParaRPr sz="1350">
              <a:latin typeface="DM Sans"/>
              <a:ea typeface="DM Sans"/>
              <a:cs typeface="DM Sans"/>
              <a:sym typeface="DM Sans"/>
            </a:endParaRPr>
          </a:p>
        </p:txBody>
      </p:sp>
      <p:sp>
        <p:nvSpPr>
          <p:cNvPr id="238" name="Google Shape;238;p54"/>
          <p:cNvSpPr txBox="1"/>
          <p:nvPr/>
        </p:nvSpPr>
        <p:spPr>
          <a:xfrm>
            <a:off x="501450" y="8949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239" name="Google Shape;239;p54"/>
          <p:cNvSpPr txBox="1"/>
          <p:nvPr/>
        </p:nvSpPr>
        <p:spPr>
          <a:xfrm>
            <a:off x="4714950" y="2468500"/>
            <a:ext cx="3894600" cy="1491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Se responderán </a:t>
            </a:r>
            <a:r>
              <a:rPr b="1" lang="es-419" sz="1350">
                <a:solidFill>
                  <a:schemeClr val="dk1"/>
                </a:solidFill>
                <a:latin typeface="DM Sans"/>
                <a:ea typeface="DM Sans"/>
                <a:cs typeface="DM Sans"/>
                <a:sym typeface="DM Sans"/>
              </a:rPr>
              <a:t>dudas puntuales</a:t>
            </a:r>
            <a:r>
              <a:rPr lang="es-419" sz="1350">
                <a:solidFill>
                  <a:schemeClr val="dk1"/>
                </a:solidFill>
                <a:latin typeface="DM Sans"/>
                <a:ea typeface="DM Sans"/>
                <a:cs typeface="DM Sans"/>
                <a:sym typeface="DM Sans"/>
              </a:rPr>
              <a:t> que hayan quedado sobre los temas dados. ¡Vení preparado, queremos escucharte! </a:t>
            </a:r>
            <a:endParaRPr sz="1350">
              <a:solidFill>
                <a:schemeClr val="dk1"/>
              </a:solidFill>
              <a:latin typeface="DM Sans"/>
              <a:ea typeface="DM Sans"/>
              <a:cs typeface="DM Sans"/>
              <a:sym typeface="DM Sans"/>
            </a:endParaRPr>
          </a:p>
          <a:p>
            <a:pPr indent="0" lvl="0" marL="457200" rtl="0" algn="l">
              <a:lnSpc>
                <a:spcPct val="3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Se verán temas de </a:t>
            </a:r>
            <a:r>
              <a:rPr b="1" lang="es-419" sz="1350">
                <a:solidFill>
                  <a:schemeClr val="dk1"/>
                </a:solidFill>
                <a:latin typeface="DM Sans"/>
                <a:ea typeface="DM Sans"/>
                <a:cs typeface="DM Sans"/>
                <a:sym typeface="DM Sans"/>
              </a:rPr>
              <a:t>conocimientos básicos</a:t>
            </a:r>
            <a:r>
              <a:rPr lang="es-419" sz="1350">
                <a:solidFill>
                  <a:schemeClr val="dk1"/>
                </a:solidFill>
                <a:latin typeface="DM Sans"/>
                <a:ea typeface="DM Sans"/>
                <a:cs typeface="DM Sans"/>
                <a:sym typeface="DM Sans"/>
              </a:rPr>
              <a:t> para la nivelación de saberes. </a:t>
            </a:r>
            <a:endParaRPr sz="1350">
              <a:solidFill>
                <a:schemeClr val="dk1"/>
              </a:solidFill>
              <a:latin typeface="DM Sans"/>
              <a:ea typeface="DM Sans"/>
              <a:cs typeface="DM Sans"/>
              <a:sym typeface="DM Sans"/>
            </a:endParaRPr>
          </a:p>
        </p:txBody>
      </p:sp>
      <p:sp>
        <p:nvSpPr>
          <p:cNvPr id="240" name="Google Shape;240;p54"/>
          <p:cNvSpPr txBox="1"/>
          <p:nvPr/>
        </p:nvSpPr>
        <p:spPr>
          <a:xfrm>
            <a:off x="473350" y="1820650"/>
            <a:ext cx="3960600" cy="24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Te acompañamos para resolver tus consultas sobre el contenido en estos espacios.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Si hay </a:t>
            </a:r>
            <a:r>
              <a:rPr b="1" lang="es-419" sz="1350">
                <a:latin typeface="DM Sans"/>
                <a:ea typeface="DM Sans"/>
                <a:cs typeface="DM Sans"/>
                <a:sym typeface="DM Sans"/>
              </a:rPr>
              <a:t>temas que no se entendieron o necesitan refuerzo </a:t>
            </a:r>
            <a:r>
              <a:rPr lang="es-419" sz="1350">
                <a:latin typeface="DM Sans"/>
                <a:ea typeface="DM Sans"/>
                <a:cs typeface="DM Sans"/>
                <a:sym typeface="DM Sans"/>
              </a:rPr>
              <a:t>se trabajarán en una clase de 1 hs que opera como </a:t>
            </a:r>
            <a:r>
              <a:rPr b="1" lang="es-419" sz="1350">
                <a:solidFill>
                  <a:schemeClr val="dk1"/>
                </a:solidFill>
                <a:highlight>
                  <a:srgbClr val="EAFF6A"/>
                </a:highlight>
                <a:latin typeface="DM Sans"/>
                <a:ea typeface="DM Sans"/>
                <a:cs typeface="DM Sans"/>
                <a:sym typeface="DM Sans"/>
              </a:rPr>
              <a:t>espacio de consulta</a:t>
            </a:r>
            <a:r>
              <a:rPr lang="es-419" sz="1350">
                <a:latin typeface="DM Sans"/>
                <a:ea typeface="DM Sans"/>
                <a:cs typeface="DM Sans"/>
                <a:sym typeface="DM Sans"/>
              </a:rPr>
              <a:t>.</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No son obligatorias ni se toma asistencia, pero son el espacio uno a uno con tu  profesor/a</a:t>
            </a:r>
            <a:r>
              <a:rPr lang="es-419" sz="1350">
                <a:solidFill>
                  <a:srgbClr val="666666"/>
                </a:solidFill>
                <a:latin typeface="DM Sans"/>
                <a:ea typeface="DM Sans"/>
                <a:cs typeface="DM Sans"/>
                <a:sym typeface="DM Sans"/>
              </a:rPr>
              <a:t>**</a:t>
            </a:r>
            <a:r>
              <a:rPr lang="es-419" sz="1350">
                <a:latin typeface="DM Sans"/>
                <a:ea typeface="DM Sans"/>
                <a:cs typeface="DM Sans"/>
                <a:sym typeface="DM Sans"/>
              </a:rPr>
              <a:t> para responder dudas puntuales o reforzar conceptos.</a:t>
            </a:r>
            <a:endParaRPr sz="1350">
              <a:latin typeface="DM Sans"/>
              <a:ea typeface="DM Sans"/>
              <a:cs typeface="DM Sans"/>
              <a:sym typeface="DM Sans"/>
            </a:endParaRPr>
          </a:p>
        </p:txBody>
      </p:sp>
      <p:sp>
        <p:nvSpPr>
          <p:cNvPr id="241" name="Google Shape;241;p54"/>
          <p:cNvSpPr txBox="1"/>
          <p:nvPr/>
        </p:nvSpPr>
        <p:spPr>
          <a:xfrm>
            <a:off x="473350" y="46413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100">
                <a:solidFill>
                  <a:srgbClr val="999999"/>
                </a:solidFill>
                <a:latin typeface="DM Sans"/>
                <a:ea typeface="DM Sans"/>
                <a:cs typeface="DM Sans"/>
                <a:sym typeface="DM Sans"/>
              </a:rPr>
              <a:t>**Los/as tutores/as también serán protagonistas, liderando 5 veces este espacio en todo el curso.</a:t>
            </a:r>
            <a:endParaRPr i="1" sz="1200" u="sng">
              <a:solidFill>
                <a:srgbClr val="83AEFB"/>
              </a:solidFill>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55"/>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Desafíos</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y entregables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grpSp>
        <p:nvGrpSpPr>
          <p:cNvPr id="251" name="Google Shape;251;p56"/>
          <p:cNvGrpSpPr/>
          <p:nvPr/>
        </p:nvGrpSpPr>
        <p:grpSpPr>
          <a:xfrm>
            <a:off x="4598958" y="2087847"/>
            <a:ext cx="431074" cy="431074"/>
            <a:chOff x="3137108" y="2467173"/>
            <a:chExt cx="738900" cy="738900"/>
          </a:xfrm>
        </p:grpSpPr>
        <p:sp>
          <p:nvSpPr>
            <p:cNvPr id="252" name="Google Shape;252;p56"/>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3" name="Google Shape;253;p56"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grpSp>
        <p:nvGrpSpPr>
          <p:cNvPr id="254" name="Google Shape;254;p56"/>
          <p:cNvGrpSpPr/>
          <p:nvPr/>
        </p:nvGrpSpPr>
        <p:grpSpPr>
          <a:xfrm>
            <a:off x="588536" y="2087810"/>
            <a:ext cx="431074" cy="431074"/>
            <a:chOff x="974706" y="2467173"/>
            <a:chExt cx="738900" cy="738900"/>
          </a:xfrm>
        </p:grpSpPr>
        <p:sp>
          <p:nvSpPr>
            <p:cNvPr id="255" name="Google Shape;255;p56"/>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6" name="Google Shape;256;p56" title="ícono de actividad en clase"/>
            <p:cNvPicPr preferRelativeResize="0"/>
            <p:nvPr/>
          </p:nvPicPr>
          <p:blipFill>
            <a:blip r:embed="rId4">
              <a:alphaModFix/>
            </a:blip>
            <a:stretch>
              <a:fillRect/>
            </a:stretch>
          </p:blipFill>
          <p:spPr>
            <a:xfrm>
              <a:off x="1109750" y="2610275"/>
              <a:ext cx="452650" cy="452650"/>
            </a:xfrm>
            <a:prstGeom prst="rect">
              <a:avLst/>
            </a:prstGeom>
            <a:noFill/>
            <a:ln>
              <a:noFill/>
            </a:ln>
          </p:spPr>
        </p:pic>
      </p:grpSp>
      <p:sp>
        <p:nvSpPr>
          <p:cNvPr id="257" name="Google Shape;257;p56"/>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56"/>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
        <p:nvSpPr>
          <p:cNvPr id="259" name="Google Shape;259;p56"/>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
        <p:nvSpPr>
          <p:cNvPr id="260" name="Google Shape;260;p56"/>
          <p:cNvSpPr txBox="1"/>
          <p:nvPr/>
        </p:nvSpPr>
        <p:spPr>
          <a:xfrm>
            <a:off x="501450" y="2584250"/>
            <a:ext cx="3777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Ayudan a poner en práctica los conceptos y la teoría vista en clase. No deben ser subidos a la plataforma.</a:t>
            </a:r>
            <a:endParaRPr sz="1350">
              <a:latin typeface="DM Sans"/>
              <a:ea typeface="DM Sans"/>
              <a:cs typeface="DM Sans"/>
              <a:sym typeface="DM Sans"/>
            </a:endParaRPr>
          </a:p>
        </p:txBody>
      </p:sp>
      <p:sp>
        <p:nvSpPr>
          <p:cNvPr id="261" name="Google Shape;261;p56"/>
          <p:cNvSpPr txBox="1"/>
          <p:nvPr/>
        </p:nvSpPr>
        <p:spPr>
          <a:xfrm>
            <a:off x="4598950" y="2571750"/>
            <a:ext cx="37344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solidFill>
                  <a:schemeClr val="dk1"/>
                </a:solidFill>
                <a:latin typeface="DM Sans"/>
                <a:ea typeface="DM Sans"/>
                <a:cs typeface="DM Sans"/>
                <a:sym typeface="DM Sans"/>
              </a:rPr>
              <a:t>Relacionados completamente con el proyecto final. Deben ser subidos a la plataforma hasta 7 días luego de la clase, para que sean corregidos. Este curso contará con 3 desafíos entregables.</a:t>
            </a:r>
            <a:endParaRPr sz="1350">
              <a:latin typeface="DM Sans"/>
              <a:ea typeface="DM Sans"/>
              <a:cs typeface="DM Sans"/>
              <a:sym typeface="DM Sans"/>
            </a:endParaRPr>
          </a:p>
        </p:txBody>
      </p:sp>
      <p:sp>
        <p:nvSpPr>
          <p:cNvPr id="262" name="Google Shape;262;p56"/>
          <p:cNvSpPr txBox="1"/>
          <p:nvPr/>
        </p:nvSpPr>
        <p:spPr>
          <a:xfrm>
            <a:off x="1095785" y="2103263"/>
            <a:ext cx="226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Actividades en clase</a:t>
            </a:r>
            <a:endParaRPr b="1">
              <a:latin typeface="DM Sans"/>
              <a:ea typeface="DM Sans"/>
              <a:cs typeface="DM Sans"/>
              <a:sym typeface="DM Sans"/>
            </a:endParaRPr>
          </a:p>
        </p:txBody>
      </p:sp>
      <p:sp>
        <p:nvSpPr>
          <p:cNvPr id="263" name="Google Shape;263;p56"/>
          <p:cNvSpPr txBox="1"/>
          <p:nvPr/>
        </p:nvSpPr>
        <p:spPr>
          <a:xfrm>
            <a:off x="5098161" y="2103250"/>
            <a:ext cx="254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Desafíos entregables</a:t>
            </a:r>
            <a:endParaRPr b="1">
              <a:latin typeface="DM Sans"/>
              <a:ea typeface="DM Sans"/>
              <a:cs typeface="DM Sans"/>
              <a:sym typeface="DM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57"/>
          <p:cNvSpPr txBox="1"/>
          <p:nvPr/>
        </p:nvSpPr>
        <p:spPr>
          <a:xfrm>
            <a:off x="588525" y="2559225"/>
            <a:ext cx="37614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1500"/>
              <a:buFont typeface="Arial"/>
              <a:buNone/>
            </a:pPr>
            <a:r>
              <a:rPr lang="es-419" sz="1350">
                <a:solidFill>
                  <a:schemeClr val="dk1"/>
                </a:solidFill>
                <a:latin typeface="DM Sans"/>
                <a:ea typeface="DM Sans"/>
                <a:cs typeface="DM Sans"/>
                <a:sym typeface="DM Sans"/>
              </a:rPr>
              <a:t>Entregas con el estado de avance del proyecto final, que deberán ser subidas a la plataforma hasta 7 días luego de la clase para ser corregidas cada tutor/a. </a:t>
            </a:r>
            <a:endParaRPr sz="1350">
              <a:latin typeface="DM Sans"/>
              <a:ea typeface="DM Sans"/>
              <a:cs typeface="DM Sans"/>
              <a:sym typeface="DM Sans"/>
            </a:endParaRPr>
          </a:p>
        </p:txBody>
      </p:sp>
      <p:sp>
        <p:nvSpPr>
          <p:cNvPr id="269" name="Google Shape;269;p57"/>
          <p:cNvSpPr txBox="1"/>
          <p:nvPr/>
        </p:nvSpPr>
        <p:spPr>
          <a:xfrm>
            <a:off x="1100963" y="2106788"/>
            <a:ext cx="2795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Entregas del Proyecto final</a:t>
            </a:r>
            <a:endParaRPr b="1">
              <a:latin typeface="DM Sans"/>
              <a:ea typeface="DM Sans"/>
              <a:cs typeface="DM Sans"/>
              <a:sym typeface="DM Sans"/>
            </a:endParaRPr>
          </a:p>
        </p:txBody>
      </p:sp>
      <p:grpSp>
        <p:nvGrpSpPr>
          <p:cNvPr id="270" name="Google Shape;270;p57"/>
          <p:cNvGrpSpPr/>
          <p:nvPr/>
        </p:nvGrpSpPr>
        <p:grpSpPr>
          <a:xfrm>
            <a:off x="588537" y="2091351"/>
            <a:ext cx="431074" cy="431074"/>
            <a:chOff x="7208351" y="2467173"/>
            <a:chExt cx="738900" cy="738900"/>
          </a:xfrm>
        </p:grpSpPr>
        <p:sp>
          <p:nvSpPr>
            <p:cNvPr id="271" name="Google Shape;271;p57"/>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57"/>
            <p:cNvPicPr preferRelativeResize="0"/>
            <p:nvPr/>
          </p:nvPicPr>
          <p:blipFill>
            <a:blip r:embed="rId3">
              <a:alphaModFix/>
            </a:blip>
            <a:stretch>
              <a:fillRect/>
            </a:stretch>
          </p:blipFill>
          <p:spPr>
            <a:xfrm>
              <a:off x="7352500" y="2611301"/>
              <a:ext cx="450600" cy="450622"/>
            </a:xfrm>
            <a:prstGeom prst="rect">
              <a:avLst/>
            </a:prstGeom>
            <a:noFill/>
            <a:ln>
              <a:noFill/>
            </a:ln>
          </p:spPr>
        </p:pic>
      </p:grpSp>
      <p:sp>
        <p:nvSpPr>
          <p:cNvPr id="273" name="Google Shape;273;p57"/>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57"/>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
        <p:nvSpPr>
          <p:cNvPr id="275" name="Google Shape;275;p57"/>
          <p:cNvSpPr txBox="1"/>
          <p:nvPr/>
        </p:nvSpPr>
        <p:spPr>
          <a:xfrm>
            <a:off x="501450" y="894975"/>
            <a:ext cx="27957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son?</a:t>
            </a:r>
            <a:endParaRPr b="1" sz="4000">
              <a:solidFill>
                <a:schemeClr val="dk1"/>
              </a:solidFill>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40"/>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40"/>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122" name="Google Shape;122;p40"/>
          <p:cNvSpPr txBox="1"/>
          <p:nvPr/>
        </p:nvSpPr>
        <p:spPr>
          <a:xfrm>
            <a:off x="3655975" y="2541075"/>
            <a:ext cx="24072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G</a:t>
            </a:r>
            <a:r>
              <a:rPr b="1" lang="es-419" sz="4000">
                <a:solidFill>
                  <a:srgbClr val="EAFF6A"/>
                </a:solidFill>
                <a:latin typeface="DM Sans"/>
                <a:ea typeface="DM Sans"/>
                <a:cs typeface="DM Sans"/>
                <a:sym typeface="DM Sans"/>
              </a:rPr>
              <a:t>rabada</a:t>
            </a:r>
            <a:endParaRPr b="1" sz="4000">
              <a:solidFill>
                <a:srgbClr val="EAFF6A"/>
              </a:solidFill>
              <a:latin typeface="DM Sans"/>
              <a:ea typeface="DM Sans"/>
              <a:cs typeface="DM Sans"/>
              <a:sym typeface="DM Sans"/>
            </a:endParaRPr>
          </a:p>
        </p:txBody>
      </p:sp>
      <p:sp>
        <p:nvSpPr>
          <p:cNvPr id="123" name="Google Shape;123;p40"/>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58"/>
          <p:cNvSpPr txBox="1"/>
          <p:nvPr/>
        </p:nvSpPr>
        <p:spPr>
          <a:xfrm>
            <a:off x="501450" y="894975"/>
            <a:ext cx="3843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281" name="Google Shape;281;p58"/>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latin typeface="DM Sans"/>
                <a:ea typeface="DM Sans"/>
                <a:cs typeface="DM Sans"/>
                <a:sym typeface="DM Sans"/>
              </a:rPr>
              <a:t>El objetivo es que cada estudiante pueda utilizar su Proyecto final como parte de su portfolio personal.</a:t>
            </a:r>
            <a:endParaRPr sz="1350">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282" name="Google Shape;282;p58"/>
          <p:cNvSpPr txBox="1"/>
          <p:nvPr/>
        </p:nvSpPr>
        <p:spPr>
          <a:xfrm>
            <a:off x="4527575"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Se debe subir a la plataforma la ante-última o última clase del curso. En caso de no hacerlo </a:t>
            </a:r>
            <a:r>
              <a:rPr b="1" lang="es-419" sz="1350">
                <a:latin typeface="DM Sans"/>
                <a:ea typeface="DM Sans"/>
                <a:cs typeface="DM Sans"/>
                <a:sym typeface="DM Sans"/>
              </a:rPr>
              <a:t>tendrás 20 días </a:t>
            </a:r>
            <a:r>
              <a:rPr lang="es-419" sz="1350">
                <a:latin typeface="DM Sans"/>
                <a:ea typeface="DM Sans"/>
                <a:cs typeface="DM Sans"/>
                <a:sym typeface="DM Sans"/>
              </a:rPr>
              <a:t>a partir de la finalización del curso para cargarlo en la plataforma. Pasados esos días el botón de entrega se inhabilitará.</a:t>
            </a:r>
            <a:endParaRPr sz="1350">
              <a:latin typeface="DM Sans"/>
              <a:ea typeface="DM Sans"/>
              <a:cs typeface="DM Sans"/>
              <a:sym typeface="DM Sans"/>
            </a:endParaRPr>
          </a:p>
        </p:txBody>
      </p:sp>
      <p:sp>
        <p:nvSpPr>
          <p:cNvPr id="283" name="Google Shape;283;p58"/>
          <p:cNvSpPr/>
          <p:nvPr/>
        </p:nvSpPr>
        <p:spPr>
          <a:xfrm>
            <a:off x="588525" y="686550"/>
            <a:ext cx="27087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8"/>
          <p:cNvSpPr txBox="1"/>
          <p:nvPr/>
        </p:nvSpPr>
        <p:spPr>
          <a:xfrm>
            <a:off x="588525" y="4846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DESAFÍOS Y ENTREGABLES</a:t>
            </a:r>
            <a:endParaRPr>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9"/>
          <p:cNvSpPr txBox="1"/>
          <p:nvPr/>
        </p:nvSpPr>
        <p:spPr>
          <a:xfrm>
            <a:off x="1461300" y="25324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¿Cuál es nuestro </a:t>
            </a:r>
            <a:r>
              <a:rPr b="1" lang="es-419" sz="4000" u="sng">
                <a:solidFill>
                  <a:schemeClr val="dk1"/>
                </a:solidFill>
                <a:latin typeface="DM Sans"/>
                <a:ea typeface="DM Sans"/>
                <a:cs typeface="DM Sans"/>
                <a:sym typeface="DM Sans"/>
              </a:rPr>
              <a:t>Proyecto final?</a:t>
            </a:r>
            <a:endParaRPr b="1" sz="4000" u="sng">
              <a:solidFill>
                <a:schemeClr val="dk1"/>
              </a:solidFill>
              <a:latin typeface="DM Sans"/>
              <a:ea typeface="DM Sans"/>
              <a:cs typeface="DM Sans"/>
              <a:sym typeface="DM Sans"/>
            </a:endParaRPr>
          </a:p>
        </p:txBody>
      </p:sp>
      <p:grpSp>
        <p:nvGrpSpPr>
          <p:cNvPr id="290" name="Google Shape;290;p59"/>
          <p:cNvGrpSpPr/>
          <p:nvPr/>
        </p:nvGrpSpPr>
        <p:grpSpPr>
          <a:xfrm>
            <a:off x="4202551" y="1318035"/>
            <a:ext cx="738900" cy="738900"/>
            <a:chOff x="7208351" y="2467173"/>
            <a:chExt cx="738900" cy="738900"/>
          </a:xfrm>
        </p:grpSpPr>
        <p:sp>
          <p:nvSpPr>
            <p:cNvPr id="291" name="Google Shape;291;p59"/>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 name="Google Shape;292;p59"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60"/>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 Tester Real</a:t>
            </a:r>
            <a:endParaRPr b="1" sz="4000">
              <a:solidFill>
                <a:schemeClr val="dk1"/>
              </a:solidFill>
              <a:latin typeface="DM Sans"/>
              <a:ea typeface="DM Sans"/>
              <a:cs typeface="DM Sans"/>
              <a:sym typeface="DM Sans"/>
            </a:endParaRPr>
          </a:p>
        </p:txBody>
      </p:sp>
      <p:sp>
        <p:nvSpPr>
          <p:cNvPr id="298" name="Google Shape;298;p60"/>
          <p:cNvSpPr txBox="1"/>
          <p:nvPr/>
        </p:nvSpPr>
        <p:spPr>
          <a:xfrm>
            <a:off x="457350" y="2562575"/>
            <a:ext cx="4730100" cy="16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Consigna: </a:t>
            </a:r>
            <a:endParaRPr b="1"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Harás un review completo de una página web de tu elección (versión desktop y mobile), ya sea de dominio público o del </a:t>
            </a:r>
            <a:r>
              <a:rPr lang="es-419" sz="1350" u="sng">
                <a:solidFill>
                  <a:schemeClr val="hlink"/>
                </a:solidFill>
                <a:latin typeface="DM Sans"/>
                <a:ea typeface="DM Sans"/>
                <a:cs typeface="DM Sans"/>
                <a:sym typeface="DM Sans"/>
                <a:hlinkClick r:id="rId3"/>
              </a:rPr>
              <a:t>repositorio de proyectos de Coder.</a:t>
            </a:r>
            <a:r>
              <a:rPr lang="es-419" sz="1350">
                <a:latin typeface="DM Sans"/>
                <a:ea typeface="DM Sans"/>
                <a:cs typeface="DM Sans"/>
                <a:sym typeface="DM Sans"/>
              </a:rPr>
              <a:t> Deberás realizar los casos de prueba para las secciones de la web y generar un reporte completo con todas las incidencias encontradas.</a:t>
            </a:r>
            <a:endParaRPr sz="1350">
              <a:latin typeface="DM Sans"/>
              <a:ea typeface="DM Sans"/>
              <a:cs typeface="DM Sans"/>
              <a:sym typeface="DM Sans"/>
            </a:endParaRPr>
          </a:p>
        </p:txBody>
      </p:sp>
      <p:sp>
        <p:nvSpPr>
          <p:cNvPr id="299" name="Google Shape;299;p60"/>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300" name="Google Shape;300;p60"/>
          <p:cNvPicPr preferRelativeResize="0"/>
          <p:nvPr/>
        </p:nvPicPr>
        <p:blipFill rotWithShape="1">
          <a:blip r:embed="rId4">
            <a:alphaModFix/>
          </a:blip>
          <a:srcRect b="-1490" l="29410" r="29410" t="1490"/>
          <a:stretch/>
        </p:blipFill>
        <p:spPr>
          <a:xfrm>
            <a:off x="5712875" y="468275"/>
            <a:ext cx="2923972" cy="4118750"/>
          </a:xfrm>
          <a:prstGeom prst="rect">
            <a:avLst/>
          </a:prstGeom>
          <a:noFill/>
          <a:ln>
            <a:noFill/>
          </a:ln>
        </p:spPr>
      </p:pic>
      <p:grpSp>
        <p:nvGrpSpPr>
          <p:cNvPr id="301" name="Google Shape;301;p60"/>
          <p:cNvGrpSpPr/>
          <p:nvPr/>
        </p:nvGrpSpPr>
        <p:grpSpPr>
          <a:xfrm>
            <a:off x="457343" y="468298"/>
            <a:ext cx="431074" cy="431074"/>
            <a:chOff x="7208351" y="2467173"/>
            <a:chExt cx="738900" cy="738900"/>
          </a:xfrm>
        </p:grpSpPr>
        <p:sp>
          <p:nvSpPr>
            <p:cNvPr id="302" name="Google Shape;302;p60"/>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3" name="Google Shape;303;p60" title="ícono de proyecto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304" name="Google Shape;304;p60"/>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6"/>
              </a:rPr>
              <a:t>Pexels.</a:t>
            </a:r>
            <a:endParaRPr sz="1350">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61"/>
          <p:cNvSpPr txBox="1"/>
          <p:nvPr/>
        </p:nvSpPr>
        <p:spPr>
          <a:xfrm>
            <a:off x="457350" y="1084475"/>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 Tester Real</a:t>
            </a:r>
            <a:endParaRPr b="1" sz="4000">
              <a:solidFill>
                <a:schemeClr val="dk1"/>
              </a:solidFill>
              <a:latin typeface="DM Sans"/>
              <a:ea typeface="DM Sans"/>
              <a:cs typeface="DM Sans"/>
              <a:sym typeface="DM Sans"/>
            </a:endParaRPr>
          </a:p>
        </p:txBody>
      </p:sp>
      <p:sp>
        <p:nvSpPr>
          <p:cNvPr id="310" name="Google Shape;310;p61"/>
          <p:cNvSpPr txBox="1"/>
          <p:nvPr/>
        </p:nvSpPr>
        <p:spPr>
          <a:xfrm>
            <a:off x="457350" y="2562575"/>
            <a:ext cx="47301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Criterios para seleccionar tu web de pruebas:</a:t>
            </a:r>
            <a:endParaRPr b="1"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Al menos 3 secciones y flujos distintos.</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Formularios con validaciones de campos (al menos uno).</a:t>
            </a:r>
            <a:endParaRPr sz="1350">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latin typeface="DM Sans"/>
                <a:ea typeface="DM Sans"/>
                <a:cs typeface="DM Sans"/>
                <a:sym typeface="DM Sans"/>
              </a:rPr>
              <a:t>Distintos componentes de Frontend: Tarjetas, tablas, toggles, modal, navbar, search bar, tooltips, etc. (al menos 6). En el siguiente enlace podrán ver ejemplos de cada uno: </a:t>
            </a:r>
            <a:r>
              <a:rPr lang="es-419" sz="1350" u="sng">
                <a:solidFill>
                  <a:srgbClr val="83AEFB"/>
                </a:solidFill>
                <a:latin typeface="DM Sans"/>
                <a:ea typeface="DM Sans"/>
                <a:cs typeface="DM Sans"/>
                <a:sym typeface="DM Sans"/>
                <a:hlinkClick r:id="rId3">
                  <a:extLst>
                    <a:ext uri="{A12FA001-AC4F-418D-AE19-62706E023703}">
                      <ahyp:hlinkClr val="tx"/>
                    </a:ext>
                  </a:extLst>
                </a:hlinkClick>
              </a:rPr>
              <a:t>componentes</a:t>
            </a:r>
            <a:endParaRPr sz="1350">
              <a:solidFill>
                <a:srgbClr val="83AEFB"/>
              </a:solidFill>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311" name="Google Shape;311;p6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312" name="Google Shape;312;p61"/>
          <p:cNvPicPr preferRelativeResize="0"/>
          <p:nvPr/>
        </p:nvPicPr>
        <p:blipFill rotWithShape="1">
          <a:blip r:embed="rId4">
            <a:alphaModFix/>
          </a:blip>
          <a:srcRect b="-1490" l="29410" r="29410" t="1490"/>
          <a:stretch/>
        </p:blipFill>
        <p:spPr>
          <a:xfrm>
            <a:off x="5712875" y="468275"/>
            <a:ext cx="2923972" cy="4118750"/>
          </a:xfrm>
          <a:prstGeom prst="rect">
            <a:avLst/>
          </a:prstGeom>
          <a:noFill/>
          <a:ln>
            <a:noFill/>
          </a:ln>
        </p:spPr>
      </p:pic>
      <p:grpSp>
        <p:nvGrpSpPr>
          <p:cNvPr id="313" name="Google Shape;313;p61"/>
          <p:cNvGrpSpPr/>
          <p:nvPr/>
        </p:nvGrpSpPr>
        <p:grpSpPr>
          <a:xfrm>
            <a:off x="457343" y="468298"/>
            <a:ext cx="431074" cy="431074"/>
            <a:chOff x="7208351" y="2467173"/>
            <a:chExt cx="738900" cy="738900"/>
          </a:xfrm>
        </p:grpSpPr>
        <p:sp>
          <p:nvSpPr>
            <p:cNvPr id="314" name="Google Shape;314;p61"/>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61" title="ícono de proyecto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
        <p:nvSpPr>
          <p:cNvPr id="316" name="Google Shape;316;p61"/>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6"/>
              </a:rPr>
              <a:t>Pexels.</a:t>
            </a:r>
            <a:endParaRPr sz="1350">
              <a:latin typeface="DM Sans"/>
              <a:ea typeface="DM Sans"/>
              <a:cs typeface="DM Sans"/>
              <a:sym typeface="DM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62"/>
          <p:cNvSpPr txBox="1"/>
          <p:nvPr/>
        </p:nvSpPr>
        <p:spPr>
          <a:xfrm>
            <a:off x="457350" y="10343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Modelo de </a:t>
            </a:r>
            <a:r>
              <a:rPr b="1" lang="es-419" sz="4000">
                <a:solidFill>
                  <a:schemeClr val="dk1"/>
                </a:solidFill>
                <a:latin typeface="DM Sans"/>
                <a:ea typeface="DM Sans"/>
                <a:cs typeface="DM Sans"/>
                <a:sym typeface="DM Sans"/>
              </a:rPr>
              <a:t>Proyecto Final</a:t>
            </a:r>
            <a:endParaRPr b="1" sz="4000">
              <a:solidFill>
                <a:schemeClr val="dk1"/>
              </a:solidFill>
              <a:latin typeface="DM Sans"/>
              <a:ea typeface="DM Sans"/>
              <a:cs typeface="DM Sans"/>
              <a:sym typeface="DM Sans"/>
            </a:endParaRPr>
          </a:p>
        </p:txBody>
      </p:sp>
      <p:sp>
        <p:nvSpPr>
          <p:cNvPr id="322" name="Google Shape;322;p62"/>
          <p:cNvSpPr txBox="1"/>
          <p:nvPr/>
        </p:nvSpPr>
        <p:spPr>
          <a:xfrm>
            <a:off x="473350" y="24622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a:t>
            </a:r>
            <a:r>
              <a:rPr lang="es-419" sz="1350" u="sng">
                <a:solidFill>
                  <a:schemeClr val="hlink"/>
                </a:solidFill>
                <a:latin typeface="DM Sans"/>
                <a:ea typeface="DM Sans"/>
                <a:cs typeface="DM Sans"/>
                <a:sym typeface="DM Sans"/>
                <a:hlinkClick r:id="rId3"/>
              </a:rPr>
              <a:t> este archivo</a:t>
            </a:r>
            <a:r>
              <a:rPr lang="es-419" sz="1350">
                <a:latin typeface="DM Sans"/>
                <a:ea typeface="DM Sans"/>
                <a:cs typeface="DM Sans"/>
                <a:sym typeface="DM Sans"/>
              </a:rPr>
              <a:t> (link a archivo en PDF) podrán ver un modelo del proyecto final.</a:t>
            </a:r>
            <a:endParaRPr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p:txBody>
      </p:sp>
      <p:sp>
        <p:nvSpPr>
          <p:cNvPr id="323" name="Google Shape;323;p6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grpSp>
        <p:nvGrpSpPr>
          <p:cNvPr id="324" name="Google Shape;324;p62"/>
          <p:cNvGrpSpPr/>
          <p:nvPr/>
        </p:nvGrpSpPr>
        <p:grpSpPr>
          <a:xfrm>
            <a:off x="457343" y="468298"/>
            <a:ext cx="431074" cy="431074"/>
            <a:chOff x="7208351" y="2467173"/>
            <a:chExt cx="738900" cy="738900"/>
          </a:xfrm>
        </p:grpSpPr>
        <p:sp>
          <p:nvSpPr>
            <p:cNvPr id="325" name="Google Shape;325;p62"/>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6" name="Google Shape;326;p62" title="ícono de proyecto final"/>
            <p:cNvPicPr preferRelativeResize="0"/>
            <p:nvPr/>
          </p:nvPicPr>
          <p:blipFill>
            <a:blip r:embed="rId4">
              <a:alphaModFix/>
            </a:blip>
            <a:stretch>
              <a:fillRect/>
            </a:stretch>
          </p:blipFill>
          <p:spPr>
            <a:xfrm>
              <a:off x="7352500" y="2611301"/>
              <a:ext cx="450600" cy="450622"/>
            </a:xfrm>
            <a:prstGeom prst="rect">
              <a:avLst/>
            </a:prstGeom>
            <a:noFill/>
            <a:ln>
              <a:noFill/>
            </a:ln>
          </p:spPr>
        </p:pic>
      </p:grpSp>
      <p:pic>
        <p:nvPicPr>
          <p:cNvPr id="327" name="Google Shape;327;p62"/>
          <p:cNvPicPr preferRelativeResize="0"/>
          <p:nvPr/>
        </p:nvPicPr>
        <p:blipFill rotWithShape="1">
          <a:blip r:embed="rId5">
            <a:alphaModFix/>
          </a:blip>
          <a:srcRect b="22630" l="0" r="0" t="0"/>
          <a:stretch/>
        </p:blipFill>
        <p:spPr>
          <a:xfrm>
            <a:off x="4501850" y="2049451"/>
            <a:ext cx="3754277" cy="163385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63"/>
          <p:cNvSpPr txBox="1"/>
          <p:nvPr/>
        </p:nvSpPr>
        <p:spPr>
          <a:xfrm>
            <a:off x="457350" y="10343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Proyectos de nuestros estudiantes</a:t>
            </a:r>
            <a:endParaRPr b="1" sz="4000">
              <a:solidFill>
                <a:schemeClr val="dk1"/>
              </a:solidFill>
              <a:latin typeface="DM Sans"/>
              <a:ea typeface="DM Sans"/>
              <a:cs typeface="DM Sans"/>
              <a:sym typeface="DM Sans"/>
            </a:endParaRPr>
          </a:p>
        </p:txBody>
      </p:sp>
      <p:sp>
        <p:nvSpPr>
          <p:cNvPr id="333" name="Google Shape;333;p63"/>
          <p:cNvSpPr txBox="1"/>
          <p:nvPr/>
        </p:nvSpPr>
        <p:spPr>
          <a:xfrm>
            <a:off x="473350" y="2462275"/>
            <a:ext cx="3834600" cy="205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En </a:t>
            </a:r>
            <a:r>
              <a:rPr lang="es-419" sz="1350" u="sng">
                <a:solidFill>
                  <a:schemeClr val="hlink"/>
                </a:solidFill>
                <a:latin typeface="DM Sans"/>
                <a:ea typeface="DM Sans"/>
                <a:cs typeface="DM Sans"/>
                <a:sym typeface="DM Sans"/>
                <a:hlinkClick r:id="rId3"/>
              </a:rPr>
              <a:t>este archivo </a:t>
            </a:r>
            <a:r>
              <a:rPr lang="es-419" sz="1350">
                <a:latin typeface="DM Sans"/>
                <a:ea typeface="DM Sans"/>
                <a:cs typeface="DM Sans"/>
                <a:sym typeface="DM Sans"/>
              </a:rPr>
              <a:t>(link a genially) podrán ver los Proyectos finales de </a:t>
            </a:r>
            <a:r>
              <a:rPr lang="es-419" sz="1350">
                <a:latin typeface="DM Sans"/>
                <a:ea typeface="DM Sans"/>
                <a:cs typeface="DM Sans"/>
                <a:sym typeface="DM Sans"/>
              </a:rPr>
              <a:t>Giselle Paez Yunnissi y Carolina Hasbani</a:t>
            </a:r>
            <a:r>
              <a:rPr lang="es-419" sz="1350">
                <a:latin typeface="DM Sans"/>
                <a:ea typeface="DM Sans"/>
                <a:cs typeface="DM Sans"/>
                <a:sym typeface="DM Sans"/>
              </a:rPr>
              <a:t>, dos estudiantes de este curso de comisiones anteriores.</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E</a:t>
            </a:r>
            <a:r>
              <a:rPr lang="es-419" sz="1350">
                <a:latin typeface="DM Sans"/>
                <a:ea typeface="DM Sans"/>
                <a:cs typeface="DM Sans"/>
                <a:sym typeface="DM Sans"/>
              </a:rPr>
              <a:t>ncontrarán información ampliada de los proyectos en la carpeta de ejemplo de proyecto final.</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rPr b="1" lang="es-419" sz="1350">
                <a:latin typeface="DM Sans"/>
                <a:ea typeface="DM Sans"/>
                <a:cs typeface="DM Sans"/>
                <a:sym typeface="DM Sans"/>
              </a:rPr>
              <a:t>¡Esperamos que les resulten inspiradores!</a:t>
            </a:r>
            <a:endParaRPr b="1" sz="1350">
              <a:latin typeface="DM Sans"/>
              <a:ea typeface="DM Sans"/>
              <a:cs typeface="DM Sans"/>
              <a:sym typeface="DM Sans"/>
            </a:endParaRPr>
          </a:p>
        </p:txBody>
      </p:sp>
      <p:sp>
        <p:nvSpPr>
          <p:cNvPr id="334" name="Google Shape;334;p63"/>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pic>
        <p:nvPicPr>
          <p:cNvPr id="335" name="Google Shape;335;p63" title="gif de oveja animada haciendo el gesto de &quot;ok&quot;"/>
          <p:cNvPicPr preferRelativeResize="0"/>
          <p:nvPr/>
        </p:nvPicPr>
        <p:blipFill>
          <a:blip r:embed="rId4">
            <a:alphaModFix/>
          </a:blip>
          <a:stretch>
            <a:fillRect/>
          </a:stretch>
        </p:blipFill>
        <p:spPr>
          <a:xfrm>
            <a:off x="5085174" y="2301538"/>
            <a:ext cx="2497675" cy="1960675"/>
          </a:xfrm>
          <a:prstGeom prst="rect">
            <a:avLst/>
          </a:prstGeom>
          <a:noFill/>
          <a:ln>
            <a:noFill/>
          </a:ln>
        </p:spPr>
      </p:pic>
      <p:grpSp>
        <p:nvGrpSpPr>
          <p:cNvPr id="336" name="Google Shape;336;p63"/>
          <p:cNvGrpSpPr/>
          <p:nvPr/>
        </p:nvGrpSpPr>
        <p:grpSpPr>
          <a:xfrm>
            <a:off x="457343" y="468298"/>
            <a:ext cx="431074" cy="431074"/>
            <a:chOff x="7208351" y="2467173"/>
            <a:chExt cx="738900" cy="738900"/>
          </a:xfrm>
        </p:grpSpPr>
        <p:sp>
          <p:nvSpPr>
            <p:cNvPr id="337" name="Google Shape;337;p63"/>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38" name="Google Shape;338;p63" title="ícono de proyecto final"/>
            <p:cNvPicPr preferRelativeResize="0"/>
            <p:nvPr/>
          </p:nvPicPr>
          <p:blipFill>
            <a:blip r:embed="rId5">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64"/>
          <p:cNvSpPr/>
          <p:nvPr/>
        </p:nvSpPr>
        <p:spPr>
          <a:xfrm>
            <a:off x="515100" y="1696175"/>
            <a:ext cx="8037600" cy="472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64"/>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PROYECTO FINAL</a:t>
            </a:r>
            <a:endParaRPr>
              <a:latin typeface="DM Sans"/>
              <a:ea typeface="DM Sans"/>
              <a:cs typeface="DM Sans"/>
              <a:sym typeface="DM Sans"/>
            </a:endParaRPr>
          </a:p>
        </p:txBody>
      </p:sp>
      <p:sp>
        <p:nvSpPr>
          <p:cNvPr id="345" name="Google Shape;345;p64"/>
          <p:cNvSpPr/>
          <p:nvPr/>
        </p:nvSpPr>
        <p:spPr>
          <a:xfrm>
            <a:off x="484935" y="1213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64"/>
          <p:cNvSpPr txBox="1"/>
          <p:nvPr/>
        </p:nvSpPr>
        <p:spPr>
          <a:xfrm>
            <a:off x="493525" y="1178300"/>
            <a:ext cx="1933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419">
                <a:latin typeface="DM Sans"/>
                <a:ea typeface="DM Sans"/>
                <a:cs typeface="DM Sans"/>
                <a:sym typeface="DM Sans"/>
              </a:rPr>
              <a:t>Entrega</a:t>
            </a:r>
            <a:endParaRPr b="1">
              <a:latin typeface="DM Sans"/>
              <a:ea typeface="DM Sans"/>
              <a:cs typeface="DM Sans"/>
              <a:sym typeface="DM Sans"/>
            </a:endParaRPr>
          </a:p>
        </p:txBody>
      </p:sp>
      <p:sp>
        <p:nvSpPr>
          <p:cNvPr id="347" name="Google Shape;347;p64"/>
          <p:cNvSpPr/>
          <p:nvPr/>
        </p:nvSpPr>
        <p:spPr>
          <a:xfrm>
            <a:off x="2568453" y="1213975"/>
            <a:ext cx="38187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64"/>
          <p:cNvSpPr txBox="1"/>
          <p:nvPr/>
        </p:nvSpPr>
        <p:spPr>
          <a:xfrm>
            <a:off x="2427325" y="1178300"/>
            <a:ext cx="41190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419">
                <a:latin typeface="DM Sans"/>
                <a:ea typeface="DM Sans"/>
                <a:cs typeface="DM Sans"/>
                <a:sym typeface="DM Sans"/>
              </a:rPr>
              <a:t>Requisito</a:t>
            </a:r>
            <a:endParaRPr b="1">
              <a:latin typeface="DM Sans"/>
              <a:ea typeface="DM Sans"/>
              <a:cs typeface="DM Sans"/>
              <a:sym typeface="DM Sans"/>
            </a:endParaRPr>
          </a:p>
        </p:txBody>
      </p:sp>
      <p:sp>
        <p:nvSpPr>
          <p:cNvPr id="349" name="Google Shape;349;p64"/>
          <p:cNvSpPr/>
          <p:nvPr/>
        </p:nvSpPr>
        <p:spPr>
          <a:xfrm>
            <a:off x="6591834" y="1213975"/>
            <a:ext cx="1897200" cy="330600"/>
          </a:xfrm>
          <a:prstGeom prst="rect">
            <a:avLst/>
          </a:prstGeom>
          <a:solidFill>
            <a:schemeClr val="lt1"/>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64"/>
          <p:cNvSpPr txBox="1"/>
          <p:nvPr/>
        </p:nvSpPr>
        <p:spPr>
          <a:xfrm>
            <a:off x="6546425" y="1178300"/>
            <a:ext cx="1933800" cy="367500"/>
          </a:xfrm>
          <a:prstGeom prst="rect">
            <a:avLst/>
          </a:prstGeom>
          <a:solidFill>
            <a:srgbClr val="EAFF6A"/>
          </a:solidFill>
          <a:ln cap="flat" cmpd="sng" w="28575">
            <a:solidFill>
              <a:schemeClr val="lt1"/>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s-419">
                <a:latin typeface="DM Sans"/>
                <a:ea typeface="DM Sans"/>
                <a:cs typeface="DM Sans"/>
                <a:sym typeface="DM Sans"/>
              </a:rPr>
              <a:t>Fecha</a:t>
            </a:r>
            <a:endParaRPr b="1">
              <a:latin typeface="DM Sans"/>
              <a:ea typeface="DM Sans"/>
              <a:cs typeface="DM Sans"/>
              <a:sym typeface="DM Sans"/>
            </a:endParaRPr>
          </a:p>
        </p:txBody>
      </p:sp>
      <p:sp>
        <p:nvSpPr>
          <p:cNvPr id="351" name="Google Shape;351;p64"/>
          <p:cNvSpPr txBox="1"/>
          <p:nvPr/>
        </p:nvSpPr>
        <p:spPr>
          <a:xfrm>
            <a:off x="513551" y="1752775"/>
            <a:ext cx="19338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200">
                <a:latin typeface="DM Sans"/>
                <a:ea typeface="DM Sans"/>
                <a:cs typeface="DM Sans"/>
                <a:sym typeface="DM Sans"/>
              </a:rPr>
              <a:t>Proyecto Final</a:t>
            </a:r>
            <a:endParaRPr sz="1200">
              <a:latin typeface="DM Sans"/>
              <a:ea typeface="DM Sans"/>
              <a:cs typeface="DM Sans"/>
              <a:sym typeface="DM Sans"/>
            </a:endParaRPr>
          </a:p>
        </p:txBody>
      </p:sp>
      <p:sp>
        <p:nvSpPr>
          <p:cNvPr id="352" name="Google Shape;352;p64"/>
          <p:cNvSpPr txBox="1"/>
          <p:nvPr/>
        </p:nvSpPr>
        <p:spPr>
          <a:xfrm>
            <a:off x="2597070" y="1752775"/>
            <a:ext cx="38187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200">
                <a:latin typeface="DM Sans"/>
                <a:ea typeface="DM Sans"/>
                <a:cs typeface="DM Sans"/>
                <a:sym typeface="DM Sans"/>
              </a:rPr>
              <a:t>Proyecto Tester Real</a:t>
            </a:r>
            <a:endParaRPr sz="1200">
              <a:latin typeface="DM Sans"/>
              <a:ea typeface="DM Sans"/>
              <a:cs typeface="DM Sans"/>
              <a:sym typeface="DM Sans"/>
            </a:endParaRPr>
          </a:p>
        </p:txBody>
      </p:sp>
      <p:sp>
        <p:nvSpPr>
          <p:cNvPr id="353" name="Google Shape;353;p64"/>
          <p:cNvSpPr txBox="1"/>
          <p:nvPr/>
        </p:nvSpPr>
        <p:spPr>
          <a:xfrm>
            <a:off x="6696651" y="1752775"/>
            <a:ext cx="1933800" cy="42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s-419" sz="1200">
                <a:latin typeface="DM Sans"/>
                <a:ea typeface="DM Sans"/>
                <a:cs typeface="DM Sans"/>
                <a:sym typeface="DM Sans"/>
              </a:rPr>
              <a:t>N° de clase 12</a:t>
            </a:r>
            <a:endParaRPr sz="1200">
              <a:latin typeface="DM Sans"/>
              <a:ea typeface="DM Sans"/>
              <a:cs typeface="DM Sans"/>
              <a:sym typeface="DM Sans"/>
            </a:endParaRPr>
          </a:p>
        </p:txBody>
      </p:sp>
      <p:grpSp>
        <p:nvGrpSpPr>
          <p:cNvPr id="354" name="Google Shape;354;p64"/>
          <p:cNvGrpSpPr/>
          <p:nvPr/>
        </p:nvGrpSpPr>
        <p:grpSpPr>
          <a:xfrm>
            <a:off x="457343" y="468298"/>
            <a:ext cx="431074" cy="431074"/>
            <a:chOff x="7208351" y="2467173"/>
            <a:chExt cx="738900" cy="738900"/>
          </a:xfrm>
        </p:grpSpPr>
        <p:sp>
          <p:nvSpPr>
            <p:cNvPr id="355" name="Google Shape;355;p64"/>
            <p:cNvSpPr/>
            <p:nvPr/>
          </p:nvSpPr>
          <p:spPr>
            <a:xfrm>
              <a:off x="7208351" y="2467173"/>
              <a:ext cx="738900" cy="738900"/>
            </a:xfrm>
            <a:prstGeom prst="ellipse">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6" name="Google Shape;356;p64" title="ícono de proyecto final"/>
            <p:cNvPicPr preferRelativeResize="0"/>
            <p:nvPr/>
          </p:nvPicPr>
          <p:blipFill>
            <a:blip r:embed="rId3">
              <a:alphaModFix/>
            </a:blip>
            <a:stretch>
              <a:fillRect/>
            </a:stretch>
          </p:blipFill>
          <p:spPr>
            <a:xfrm>
              <a:off x="7352500" y="2611301"/>
              <a:ext cx="450600" cy="450622"/>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5"/>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¿Qué es el Testing?</a:t>
            </a:r>
            <a:endParaRPr b="1" sz="4000">
              <a:solidFill>
                <a:srgbClr val="EAFF6A"/>
              </a:solidFill>
              <a:latin typeface="DM Sans"/>
              <a:ea typeface="DM Sans"/>
              <a:cs typeface="DM Sans"/>
              <a:sym typeface="DM Sans"/>
            </a:endParaRPr>
          </a:p>
        </p:txBody>
      </p:sp>
      <p:sp>
        <p:nvSpPr>
          <p:cNvPr id="362" name="Google Shape;362;p65"/>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s-419" sz="1800">
                <a:solidFill>
                  <a:schemeClr val="lt1"/>
                </a:solidFill>
                <a:latin typeface="DM Sans"/>
                <a:ea typeface="DM Sans"/>
                <a:cs typeface="DM Sans"/>
                <a:sym typeface="DM Sans"/>
              </a:rPr>
              <a:t>Clase 01.</a:t>
            </a:r>
            <a:r>
              <a:rPr lang="es-419" sz="1800">
                <a:solidFill>
                  <a:schemeClr val="lt1"/>
                </a:solidFill>
                <a:latin typeface="DM Sans"/>
                <a:ea typeface="DM Sans"/>
                <a:cs typeface="DM Sans"/>
                <a:sym typeface="DM Sans"/>
              </a:rPr>
              <a:t> </a:t>
            </a:r>
            <a:r>
              <a:rPr lang="es-419" sz="1800">
                <a:solidFill>
                  <a:schemeClr val="lt1"/>
                </a:solidFill>
                <a:latin typeface="DM Sans"/>
                <a:ea typeface="DM Sans"/>
                <a:cs typeface="DM Sans"/>
                <a:sym typeface="DM Sans"/>
              </a:rPr>
              <a:t>Tester QA Manual</a:t>
            </a:r>
            <a:endParaRPr sz="1600">
              <a:solidFill>
                <a:schemeClr val="lt1"/>
              </a:solidFill>
              <a:latin typeface="DM Sans"/>
              <a:ea typeface="DM Sans"/>
              <a:cs typeface="DM Sans"/>
              <a:sym typeface="DM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6"/>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368" name="Google Shape;368;p66"/>
          <p:cNvPicPr preferRelativeResize="0"/>
          <p:nvPr/>
        </p:nvPicPr>
        <p:blipFill>
          <a:blip r:embed="rId3">
            <a:alphaModFix/>
          </a:blip>
          <a:stretch>
            <a:fillRect/>
          </a:stretch>
        </p:blipFill>
        <p:spPr>
          <a:xfrm>
            <a:off x="2172438" y="2167838"/>
            <a:ext cx="196975" cy="196975"/>
          </a:xfrm>
          <a:prstGeom prst="rect">
            <a:avLst/>
          </a:prstGeom>
          <a:noFill/>
          <a:ln>
            <a:noFill/>
          </a:ln>
        </p:spPr>
      </p:pic>
      <p:sp>
        <p:nvSpPr>
          <p:cNvPr id="369" name="Google Shape;369;p66"/>
          <p:cNvSpPr txBox="1"/>
          <p:nvPr/>
        </p:nvSpPr>
        <p:spPr>
          <a:xfrm>
            <a:off x="2690561" y="20741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Definir testing, su función y relevancia.</a:t>
            </a:r>
            <a:endParaRPr sz="1350">
              <a:solidFill>
                <a:schemeClr val="lt1"/>
              </a:solidFill>
              <a:latin typeface="DM Sans"/>
              <a:ea typeface="DM Sans"/>
              <a:cs typeface="DM Sans"/>
              <a:sym typeface="DM Sans"/>
            </a:endParaRPr>
          </a:p>
        </p:txBody>
      </p:sp>
      <p:pic>
        <p:nvPicPr>
          <p:cNvPr id="370" name="Google Shape;370;p66"/>
          <p:cNvPicPr preferRelativeResize="0"/>
          <p:nvPr/>
        </p:nvPicPr>
        <p:blipFill>
          <a:blip r:embed="rId3">
            <a:alphaModFix/>
          </a:blip>
          <a:stretch>
            <a:fillRect/>
          </a:stretch>
        </p:blipFill>
        <p:spPr>
          <a:xfrm>
            <a:off x="2172138" y="2801238"/>
            <a:ext cx="196975" cy="196975"/>
          </a:xfrm>
          <a:prstGeom prst="rect">
            <a:avLst/>
          </a:prstGeom>
          <a:noFill/>
          <a:ln>
            <a:noFill/>
          </a:ln>
        </p:spPr>
      </p:pic>
      <p:sp>
        <p:nvSpPr>
          <p:cNvPr id="371" name="Google Shape;371;p66"/>
          <p:cNvSpPr txBox="1"/>
          <p:nvPr/>
        </p:nvSpPr>
        <p:spPr>
          <a:xfrm>
            <a:off x="2690561" y="2677263"/>
            <a:ext cx="42813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lt1"/>
                </a:solidFill>
                <a:latin typeface="DM Sans"/>
                <a:ea typeface="DM Sans"/>
                <a:cs typeface="DM Sans"/>
                <a:sym typeface="DM Sans"/>
              </a:rPr>
              <a:t>Comprender la diferencia entre hacer Quality Assurance y Quality Control.</a:t>
            </a:r>
            <a:endParaRPr sz="1350">
              <a:solidFill>
                <a:schemeClr val="lt1"/>
              </a:solidFill>
              <a:latin typeface="DM Sans"/>
              <a:ea typeface="DM Sans"/>
              <a:cs typeface="DM Sans"/>
              <a:sym typeface="DM Sans"/>
            </a:endParaRPr>
          </a:p>
        </p:txBody>
      </p:sp>
      <p:cxnSp>
        <p:nvCxnSpPr>
          <p:cNvPr id="372" name="Google Shape;372;p66"/>
          <p:cNvCxnSpPr>
            <a:stCxn id="368" idx="2"/>
            <a:endCxn id="370" idx="0"/>
          </p:cNvCxnSpPr>
          <p:nvPr/>
        </p:nvCxnSpPr>
        <p:spPr>
          <a:xfrm flipH="1" rot="-5400000">
            <a:off x="2052975" y="2582762"/>
            <a:ext cx="436500" cy="600"/>
          </a:xfrm>
          <a:prstGeom prst="bentConnector3">
            <a:avLst>
              <a:gd fmla="val 49991"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7"/>
          <p:cNvSpPr/>
          <p:nvPr/>
        </p:nvSpPr>
        <p:spPr>
          <a:xfrm>
            <a:off x="588525" y="701375"/>
            <a:ext cx="2961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67"/>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MAPA DE </a:t>
            </a:r>
            <a:r>
              <a:rPr lang="es-419" sz="1600">
                <a:solidFill>
                  <a:schemeClr val="dk1"/>
                </a:solidFill>
                <a:latin typeface="DM Sans"/>
                <a:ea typeface="DM Sans"/>
                <a:cs typeface="DM Sans"/>
                <a:sym typeface="DM Sans"/>
              </a:rPr>
              <a:t>CONCEPTOS</a:t>
            </a:r>
            <a:endParaRPr>
              <a:latin typeface="DM Sans"/>
              <a:ea typeface="DM Sans"/>
              <a:cs typeface="DM Sans"/>
              <a:sym typeface="DM Sans"/>
            </a:endParaRPr>
          </a:p>
        </p:txBody>
      </p:sp>
      <p:sp>
        <p:nvSpPr>
          <p:cNvPr id="379" name="Google Shape;379;p67"/>
          <p:cNvSpPr/>
          <p:nvPr/>
        </p:nvSpPr>
        <p:spPr>
          <a:xfrm>
            <a:off x="588525" y="3108705"/>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DM Sans"/>
                <a:ea typeface="DM Sans"/>
                <a:cs typeface="DM Sans"/>
                <a:sym typeface="DM Sans"/>
              </a:rPr>
              <a:t>QA vs QC</a:t>
            </a:r>
            <a:endParaRPr sz="1200">
              <a:solidFill>
                <a:srgbClr val="FFFFFF"/>
              </a:solidFill>
              <a:latin typeface="DM Sans"/>
              <a:ea typeface="DM Sans"/>
              <a:cs typeface="DM Sans"/>
              <a:sym typeface="DM Sans"/>
            </a:endParaRPr>
          </a:p>
        </p:txBody>
      </p:sp>
      <p:sp>
        <p:nvSpPr>
          <p:cNvPr id="380" name="Google Shape;380;p67"/>
          <p:cNvSpPr/>
          <p:nvPr/>
        </p:nvSpPr>
        <p:spPr>
          <a:xfrm>
            <a:off x="4310631" y="1453689"/>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Objetivos</a:t>
            </a:r>
            <a:endParaRPr sz="1200">
              <a:solidFill>
                <a:srgbClr val="222222"/>
              </a:solidFill>
              <a:latin typeface="DM Sans"/>
              <a:ea typeface="DM Sans"/>
              <a:cs typeface="DM Sans"/>
              <a:sym typeface="DM Sans"/>
            </a:endParaRPr>
          </a:p>
        </p:txBody>
      </p:sp>
      <p:sp>
        <p:nvSpPr>
          <p:cNvPr id="381" name="Google Shape;381;p67"/>
          <p:cNvSpPr/>
          <p:nvPr/>
        </p:nvSpPr>
        <p:spPr>
          <a:xfrm>
            <a:off x="588525" y="1453684"/>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DM Sans"/>
                <a:ea typeface="DM Sans"/>
                <a:cs typeface="DM Sans"/>
                <a:sym typeface="DM Sans"/>
              </a:rPr>
              <a:t>Testing</a:t>
            </a:r>
            <a:endParaRPr sz="1200">
              <a:solidFill>
                <a:srgbClr val="FFFFFF"/>
              </a:solidFill>
              <a:latin typeface="DM Sans"/>
              <a:ea typeface="DM Sans"/>
              <a:cs typeface="DM Sans"/>
              <a:sym typeface="DM Sans"/>
            </a:endParaRPr>
          </a:p>
        </p:txBody>
      </p:sp>
      <p:sp>
        <p:nvSpPr>
          <p:cNvPr id="382" name="Google Shape;382;p67"/>
          <p:cNvSpPr/>
          <p:nvPr/>
        </p:nvSpPr>
        <p:spPr>
          <a:xfrm>
            <a:off x="588525" y="3966822"/>
            <a:ext cx="1399200" cy="580200"/>
          </a:xfrm>
          <a:prstGeom prst="rect">
            <a:avLst/>
          </a:prstGeom>
          <a:solidFill>
            <a:srgbClr val="27282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rgbClr val="FFFFFF"/>
                </a:solidFill>
                <a:latin typeface="DM Sans"/>
                <a:ea typeface="DM Sans"/>
                <a:cs typeface="DM Sans"/>
                <a:sym typeface="DM Sans"/>
              </a:rPr>
              <a:t>Origen del QA</a:t>
            </a:r>
            <a:endParaRPr sz="1200">
              <a:solidFill>
                <a:srgbClr val="FFFFFF"/>
              </a:solidFill>
              <a:latin typeface="DM Sans"/>
              <a:ea typeface="DM Sans"/>
              <a:cs typeface="DM Sans"/>
              <a:sym typeface="DM Sans"/>
            </a:endParaRPr>
          </a:p>
        </p:txBody>
      </p:sp>
      <p:cxnSp>
        <p:nvCxnSpPr>
          <p:cNvPr id="383" name="Google Shape;383;p67"/>
          <p:cNvCxnSpPr>
            <a:stCxn id="379" idx="2"/>
            <a:endCxn id="382" idx="0"/>
          </p:cNvCxnSpPr>
          <p:nvPr/>
        </p:nvCxnSpPr>
        <p:spPr>
          <a:xfrm>
            <a:off x="1288125" y="3688905"/>
            <a:ext cx="0" cy="277800"/>
          </a:xfrm>
          <a:prstGeom prst="straightConnector1">
            <a:avLst/>
          </a:prstGeom>
          <a:noFill/>
          <a:ln cap="flat" cmpd="sng" w="9525">
            <a:solidFill>
              <a:srgbClr val="CCCCCC"/>
            </a:solidFill>
            <a:prstDash val="solid"/>
            <a:round/>
            <a:headEnd len="med" w="med" type="oval"/>
            <a:tailEnd len="med" w="med" type="oval"/>
          </a:ln>
        </p:spPr>
      </p:cxnSp>
      <p:cxnSp>
        <p:nvCxnSpPr>
          <p:cNvPr id="384" name="Google Shape;384;p67"/>
          <p:cNvCxnSpPr>
            <a:stCxn id="379" idx="0"/>
            <a:endCxn id="381" idx="2"/>
          </p:cNvCxnSpPr>
          <p:nvPr/>
        </p:nvCxnSpPr>
        <p:spPr>
          <a:xfrm rot="10800000">
            <a:off x="1288125" y="2033805"/>
            <a:ext cx="0" cy="1074900"/>
          </a:xfrm>
          <a:prstGeom prst="straightConnector1">
            <a:avLst/>
          </a:prstGeom>
          <a:noFill/>
          <a:ln cap="flat" cmpd="sng" w="9525">
            <a:solidFill>
              <a:srgbClr val="CCCCCC"/>
            </a:solidFill>
            <a:prstDash val="solid"/>
            <a:round/>
            <a:headEnd len="med" w="med" type="oval"/>
            <a:tailEnd len="med" w="med" type="oval"/>
          </a:ln>
        </p:spPr>
      </p:cxnSp>
      <p:sp>
        <p:nvSpPr>
          <p:cNvPr id="385" name="Google Shape;385;p67"/>
          <p:cNvSpPr/>
          <p:nvPr/>
        </p:nvSpPr>
        <p:spPr>
          <a:xfrm>
            <a:off x="2910955" y="3263538"/>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Definiciones</a:t>
            </a:r>
            <a:endParaRPr sz="1200">
              <a:solidFill>
                <a:srgbClr val="222222"/>
              </a:solidFill>
              <a:latin typeface="DM Sans"/>
              <a:ea typeface="DM Sans"/>
              <a:cs typeface="DM Sans"/>
              <a:sym typeface="DM Sans"/>
            </a:endParaRPr>
          </a:p>
        </p:txBody>
      </p:sp>
      <p:sp>
        <p:nvSpPr>
          <p:cNvPr id="386" name="Google Shape;386;p67"/>
          <p:cNvSpPr/>
          <p:nvPr/>
        </p:nvSpPr>
        <p:spPr>
          <a:xfrm>
            <a:off x="4606466" y="3263532"/>
            <a:ext cx="13992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Similitudes</a:t>
            </a:r>
            <a:endParaRPr sz="1200">
              <a:solidFill>
                <a:srgbClr val="222222"/>
              </a:solidFill>
              <a:latin typeface="DM Sans"/>
              <a:ea typeface="DM Sans"/>
              <a:cs typeface="DM Sans"/>
              <a:sym typeface="DM Sans"/>
            </a:endParaRPr>
          </a:p>
        </p:txBody>
      </p:sp>
      <p:sp>
        <p:nvSpPr>
          <p:cNvPr id="387" name="Google Shape;387;p67"/>
          <p:cNvSpPr/>
          <p:nvPr/>
        </p:nvSpPr>
        <p:spPr>
          <a:xfrm>
            <a:off x="6301975" y="3263550"/>
            <a:ext cx="15969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Responsabilidades</a:t>
            </a:r>
            <a:endParaRPr sz="1200">
              <a:solidFill>
                <a:srgbClr val="222222"/>
              </a:solidFill>
              <a:latin typeface="DM Sans"/>
              <a:ea typeface="DM Sans"/>
              <a:cs typeface="DM Sans"/>
              <a:sym typeface="DM Sans"/>
            </a:endParaRPr>
          </a:p>
        </p:txBody>
      </p:sp>
      <p:sp>
        <p:nvSpPr>
          <p:cNvPr id="388" name="Google Shape;388;p67"/>
          <p:cNvSpPr/>
          <p:nvPr/>
        </p:nvSpPr>
        <p:spPr>
          <a:xfrm>
            <a:off x="4310631" y="746975"/>
            <a:ext cx="1596900" cy="580200"/>
          </a:xfrm>
          <a:prstGeom prst="rect">
            <a:avLst/>
          </a:prstGeom>
          <a:solidFill>
            <a:schemeClr val="lt1"/>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s-419" sz="1200">
                <a:solidFill>
                  <a:schemeClr val="accent2"/>
                </a:solidFill>
                <a:latin typeface="DM Sans"/>
                <a:ea typeface="DM Sans"/>
                <a:cs typeface="DM Sans"/>
                <a:sym typeface="DM Sans"/>
              </a:rPr>
              <a:t>Definiciones y alcance</a:t>
            </a:r>
            <a:endParaRPr sz="1200">
              <a:solidFill>
                <a:schemeClr val="accent2"/>
              </a:solidFill>
              <a:latin typeface="DM Sans"/>
              <a:ea typeface="DM Sans"/>
              <a:cs typeface="DM Sans"/>
              <a:sym typeface="DM Sans"/>
            </a:endParaRPr>
          </a:p>
        </p:txBody>
      </p:sp>
      <p:sp>
        <p:nvSpPr>
          <p:cNvPr id="389" name="Google Shape;389;p67"/>
          <p:cNvSpPr/>
          <p:nvPr/>
        </p:nvSpPr>
        <p:spPr>
          <a:xfrm>
            <a:off x="4310631" y="2160397"/>
            <a:ext cx="1596900" cy="5802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Tareas y Cualidades</a:t>
            </a:r>
            <a:endParaRPr sz="1200">
              <a:solidFill>
                <a:srgbClr val="222222"/>
              </a:solidFill>
              <a:latin typeface="DM Sans"/>
              <a:ea typeface="DM Sans"/>
              <a:cs typeface="DM Sans"/>
              <a:sym typeface="DM Sans"/>
            </a:endParaRPr>
          </a:p>
        </p:txBody>
      </p:sp>
      <p:cxnSp>
        <p:nvCxnSpPr>
          <p:cNvPr id="390" name="Google Shape;390;p67"/>
          <p:cNvCxnSpPr>
            <a:stCxn id="381" idx="3"/>
            <a:endCxn id="388" idx="1"/>
          </p:cNvCxnSpPr>
          <p:nvPr/>
        </p:nvCxnSpPr>
        <p:spPr>
          <a:xfrm flipH="1" rot="10800000">
            <a:off x="1987725" y="1036984"/>
            <a:ext cx="2322900" cy="706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391" name="Google Shape;391;p67"/>
          <p:cNvCxnSpPr>
            <a:stCxn id="381" idx="3"/>
            <a:endCxn id="380" idx="1"/>
          </p:cNvCxnSpPr>
          <p:nvPr/>
        </p:nvCxnSpPr>
        <p:spPr>
          <a:xfrm>
            <a:off x="1987725" y="1743784"/>
            <a:ext cx="2322900" cy="6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392" name="Google Shape;392;p67"/>
          <p:cNvCxnSpPr>
            <a:stCxn id="381" idx="3"/>
            <a:endCxn id="389" idx="1"/>
          </p:cNvCxnSpPr>
          <p:nvPr/>
        </p:nvCxnSpPr>
        <p:spPr>
          <a:xfrm>
            <a:off x="1987725" y="1743784"/>
            <a:ext cx="2322900" cy="706800"/>
          </a:xfrm>
          <a:prstGeom prst="bentConnector3">
            <a:avLst>
              <a:gd fmla="val 50002" name="adj1"/>
            </a:avLst>
          </a:prstGeom>
          <a:noFill/>
          <a:ln cap="flat" cmpd="sng" w="9525">
            <a:solidFill>
              <a:srgbClr val="CCCCCC"/>
            </a:solidFill>
            <a:prstDash val="solid"/>
            <a:round/>
            <a:headEnd len="med" w="med" type="none"/>
            <a:tailEnd len="med" w="med" type="oval"/>
          </a:ln>
        </p:spPr>
      </p:cxnSp>
      <p:cxnSp>
        <p:nvCxnSpPr>
          <p:cNvPr id="393" name="Google Shape;393;p67"/>
          <p:cNvCxnSpPr>
            <a:stCxn id="379" idx="3"/>
            <a:endCxn id="385" idx="1"/>
          </p:cNvCxnSpPr>
          <p:nvPr/>
        </p:nvCxnSpPr>
        <p:spPr>
          <a:xfrm>
            <a:off x="1987725" y="3398805"/>
            <a:ext cx="923100" cy="0"/>
          </a:xfrm>
          <a:prstGeom prst="straightConnector1">
            <a:avLst/>
          </a:prstGeom>
          <a:noFill/>
          <a:ln cap="flat" cmpd="sng" w="9525">
            <a:solidFill>
              <a:srgbClr val="CCCCCC"/>
            </a:solidFill>
            <a:prstDash val="solid"/>
            <a:round/>
            <a:headEnd len="med" w="med" type="none"/>
            <a:tailEnd len="med" w="med" type="oval"/>
          </a:ln>
        </p:spPr>
      </p:cxnSp>
      <p:cxnSp>
        <p:nvCxnSpPr>
          <p:cNvPr id="394" name="Google Shape;394;p67"/>
          <p:cNvCxnSpPr>
            <a:stCxn id="385" idx="3"/>
            <a:endCxn id="386" idx="1"/>
          </p:cNvCxnSpPr>
          <p:nvPr/>
        </p:nvCxnSpPr>
        <p:spPr>
          <a:xfrm>
            <a:off x="4310155" y="3398838"/>
            <a:ext cx="296400" cy="0"/>
          </a:xfrm>
          <a:prstGeom prst="straightConnector1">
            <a:avLst/>
          </a:prstGeom>
          <a:noFill/>
          <a:ln cap="flat" cmpd="sng" w="9525">
            <a:solidFill>
              <a:srgbClr val="CCCCCC"/>
            </a:solidFill>
            <a:prstDash val="solid"/>
            <a:round/>
            <a:headEnd len="med" w="med" type="oval"/>
            <a:tailEnd len="med" w="med" type="oval"/>
          </a:ln>
        </p:spPr>
      </p:cxnSp>
      <p:cxnSp>
        <p:nvCxnSpPr>
          <p:cNvPr id="395" name="Google Shape;395;p67"/>
          <p:cNvCxnSpPr>
            <a:stCxn id="386" idx="3"/>
            <a:endCxn id="387" idx="1"/>
          </p:cNvCxnSpPr>
          <p:nvPr/>
        </p:nvCxnSpPr>
        <p:spPr>
          <a:xfrm>
            <a:off x="6005666" y="3398832"/>
            <a:ext cx="296400" cy="0"/>
          </a:xfrm>
          <a:prstGeom prst="straightConnector1">
            <a:avLst/>
          </a:prstGeom>
          <a:noFill/>
          <a:ln cap="flat" cmpd="sng" w="9525">
            <a:solidFill>
              <a:srgbClr val="CCCCCC"/>
            </a:solidFill>
            <a:prstDash val="solid"/>
            <a:round/>
            <a:headEnd len="med" w="med" type="oval"/>
            <a:tailEnd len="med" w="med" type="oval"/>
          </a:ln>
        </p:spPr>
      </p:cxnSp>
      <p:pic>
        <p:nvPicPr>
          <p:cNvPr id="396" name="Google Shape;396;p67" title="ícono de mapa de contenidos"/>
          <p:cNvPicPr preferRelativeResize="0"/>
          <p:nvPr/>
        </p:nvPicPr>
        <p:blipFill>
          <a:blip r:embed="rId3">
            <a:alphaModFix/>
          </a:blip>
          <a:stretch>
            <a:fillRect/>
          </a:stretch>
        </p:blipFill>
        <p:spPr>
          <a:xfrm>
            <a:off x="586275" y="533519"/>
            <a:ext cx="300599" cy="300618"/>
          </a:xfrm>
          <a:prstGeom prst="rect">
            <a:avLst/>
          </a:prstGeom>
          <a:noFill/>
          <a:ln>
            <a:noFill/>
          </a:ln>
        </p:spPr>
      </p:pic>
      <p:cxnSp>
        <p:nvCxnSpPr>
          <p:cNvPr id="397" name="Google Shape;397;p67"/>
          <p:cNvCxnSpPr>
            <a:stCxn id="387" idx="2"/>
          </p:cNvCxnSpPr>
          <p:nvPr/>
        </p:nvCxnSpPr>
        <p:spPr>
          <a:xfrm>
            <a:off x="7100425" y="3534150"/>
            <a:ext cx="2400" cy="374400"/>
          </a:xfrm>
          <a:prstGeom prst="straightConnector1">
            <a:avLst/>
          </a:prstGeom>
          <a:noFill/>
          <a:ln cap="flat" cmpd="sng" w="9525">
            <a:solidFill>
              <a:srgbClr val="CCCCCC"/>
            </a:solidFill>
            <a:prstDash val="solid"/>
            <a:round/>
            <a:headEnd len="med" w="med" type="oval"/>
            <a:tailEnd len="med" w="med" type="oval"/>
          </a:ln>
        </p:spPr>
      </p:cxnSp>
      <p:sp>
        <p:nvSpPr>
          <p:cNvPr id="398" name="Google Shape;398;p67"/>
          <p:cNvSpPr/>
          <p:nvPr/>
        </p:nvSpPr>
        <p:spPr>
          <a:xfrm>
            <a:off x="6303175" y="3908550"/>
            <a:ext cx="1596900" cy="270600"/>
          </a:xfrm>
          <a:prstGeom prst="rect">
            <a:avLst/>
          </a:prstGeom>
          <a:solidFill>
            <a:schemeClr val="lt1"/>
          </a:solid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s-419" sz="1200">
                <a:solidFill>
                  <a:srgbClr val="222222"/>
                </a:solidFill>
                <a:latin typeface="DM Sans"/>
                <a:ea typeface="DM Sans"/>
                <a:cs typeface="DM Sans"/>
                <a:sym typeface="DM Sans"/>
              </a:rPr>
              <a:t>Otras Profesiones</a:t>
            </a:r>
            <a:endParaRPr sz="1200">
              <a:solidFill>
                <a:srgbClr val="222222"/>
              </a:solidFill>
              <a:latin typeface="DM Sans"/>
              <a:ea typeface="DM Sans"/>
              <a:cs typeface="DM Sans"/>
              <a:sym typeface="DM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pic>
        <p:nvPicPr>
          <p:cNvPr id="128" name="Google Shape;128;p41" title="imagen decorativa"/>
          <p:cNvPicPr preferRelativeResize="0"/>
          <p:nvPr/>
        </p:nvPicPr>
        <p:blipFill rotWithShape="1">
          <a:blip r:embed="rId3">
            <a:alphaModFix/>
          </a:blip>
          <a:srcRect b="0" l="33171" r="23876" t="0"/>
          <a:stretch/>
        </p:blipFill>
        <p:spPr>
          <a:xfrm>
            <a:off x="5838075" y="0"/>
            <a:ext cx="3314524" cy="5143501"/>
          </a:xfrm>
          <a:prstGeom prst="rect">
            <a:avLst/>
          </a:prstGeom>
          <a:noFill/>
          <a:ln>
            <a:noFill/>
          </a:ln>
        </p:spPr>
      </p:pic>
      <p:sp>
        <p:nvSpPr>
          <p:cNvPr id="129" name="Google Shape;129;p41"/>
          <p:cNvSpPr txBox="1"/>
          <p:nvPr/>
        </p:nvSpPr>
        <p:spPr>
          <a:xfrm>
            <a:off x="501450" y="678625"/>
            <a:ext cx="4987200" cy="1662300"/>
          </a:xfrm>
          <a:prstGeom prst="rect">
            <a:avLst/>
          </a:prstGeom>
          <a:noFill/>
          <a:ln>
            <a:noFill/>
          </a:ln>
        </p:spPr>
        <p:txBody>
          <a:bodyPr anchorCtr="0" anchor="t" bIns="91425" lIns="91425" spcFirstLastPara="1" rIns="91425" wrap="square" tIns="91425">
            <a:spAutoFit/>
          </a:bodyPr>
          <a:lstStyle/>
          <a:p>
            <a:pPr indent="0" lvl="0" marL="0" rtl="0" algn="l">
              <a:lnSpc>
                <a:spcPct val="80000"/>
              </a:lnSpc>
              <a:spcBef>
                <a:spcPts val="0"/>
              </a:spcBef>
              <a:spcAft>
                <a:spcPts val="0"/>
              </a:spcAft>
              <a:buNone/>
            </a:pPr>
            <a:r>
              <a:rPr b="1" lang="es-419" sz="4000">
                <a:solidFill>
                  <a:schemeClr val="dk1"/>
                </a:solidFill>
                <a:latin typeface="DM Sans"/>
                <a:ea typeface="DM Sans"/>
                <a:cs typeface="DM Sans"/>
                <a:sym typeface="DM Sans"/>
              </a:rPr>
              <a:t>Presentación</a:t>
            </a:r>
            <a:endParaRPr b="1" sz="40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rPr b="1" lang="es-419" sz="4000">
                <a:solidFill>
                  <a:srgbClr val="83AEFB"/>
                </a:solidFill>
                <a:latin typeface="DM Sans"/>
                <a:ea typeface="DM Sans"/>
                <a:cs typeface="DM Sans"/>
                <a:sym typeface="DM Sans"/>
              </a:rPr>
              <a:t>de Profe, Tutores y estudiantes </a:t>
            </a:r>
            <a:endParaRPr b="1" sz="4000">
              <a:solidFill>
                <a:srgbClr val="83AEFB"/>
              </a:solidFill>
              <a:latin typeface="DM Sans"/>
              <a:ea typeface="DM Sans"/>
              <a:cs typeface="DM Sans"/>
              <a:sym typeface="DM Sans"/>
            </a:endParaRPr>
          </a:p>
        </p:txBody>
      </p:sp>
      <p:sp>
        <p:nvSpPr>
          <p:cNvPr id="130" name="Google Shape;130;p41"/>
          <p:cNvSpPr txBox="1"/>
          <p:nvPr/>
        </p:nvSpPr>
        <p:spPr>
          <a:xfrm>
            <a:off x="501450" y="2411900"/>
            <a:ext cx="4987200" cy="17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800">
                <a:solidFill>
                  <a:srgbClr val="83AEFB"/>
                </a:solidFill>
                <a:latin typeface="DM Sans Medium"/>
                <a:ea typeface="DM Sans Medium"/>
                <a:cs typeface="DM Sans Medium"/>
                <a:sym typeface="DM Sans Medium"/>
              </a:rPr>
              <a:t>Por link de </a:t>
            </a:r>
            <a:r>
              <a:rPr lang="es-419" sz="1800" u="sng">
                <a:solidFill>
                  <a:schemeClr val="hlink"/>
                </a:solidFill>
                <a:latin typeface="DM Sans Medium"/>
                <a:ea typeface="DM Sans Medium"/>
                <a:cs typeface="DM Sans Medium"/>
                <a:sym typeface="DM Sans Medium"/>
                <a:hlinkClick r:id="rId4"/>
              </a:rPr>
              <a:t>Pladlet</a:t>
            </a:r>
            <a:endParaRPr sz="1800">
              <a:solidFill>
                <a:srgbClr val="83AEFB"/>
              </a:solidFill>
              <a:latin typeface="DM Sans Medium"/>
              <a:ea typeface="DM Sans Medium"/>
              <a:cs typeface="DM Sans Medium"/>
              <a:sym typeface="DM Sans Medium"/>
            </a:endParaRPr>
          </a:p>
          <a:p>
            <a:pPr indent="0" lvl="0" marL="0" rtl="0" algn="l">
              <a:spcBef>
                <a:spcPts val="0"/>
              </a:spcBef>
              <a:spcAft>
                <a:spcPts val="0"/>
              </a:spcAft>
              <a:buNone/>
            </a:pPr>
            <a:r>
              <a:t/>
            </a:r>
            <a:endParaRPr sz="1600">
              <a:latin typeface="Helvetica Neue Light"/>
              <a:ea typeface="Helvetica Neue Light"/>
              <a:cs typeface="Helvetica Neue Light"/>
              <a:sym typeface="Helvetica Neue Light"/>
            </a:endParaRPr>
          </a:p>
          <a:p>
            <a:pPr indent="-362925" lvl="0" marL="457200" rtl="0" algn="l">
              <a:spcBef>
                <a:spcPts val="0"/>
              </a:spcBef>
              <a:spcAft>
                <a:spcPts val="0"/>
              </a:spcAft>
              <a:buSzPts val="1350"/>
              <a:buFont typeface="DM Sans"/>
              <a:buAutoNum type="arabicPeriod"/>
            </a:pPr>
            <a:r>
              <a:rPr lang="es-419" sz="1350">
                <a:latin typeface="DM Sans"/>
                <a:ea typeface="DM Sans"/>
                <a:cs typeface="DM Sans"/>
                <a:sym typeface="DM Sans"/>
              </a:rPr>
              <a:t>Nombre</a:t>
            </a:r>
            <a:endParaRPr sz="1350">
              <a:latin typeface="DM Sans"/>
              <a:ea typeface="DM Sans"/>
              <a:cs typeface="DM Sans"/>
              <a:sym typeface="DM Sans"/>
            </a:endParaRPr>
          </a:p>
          <a:p>
            <a:pPr indent="-362925" lvl="0" marL="457200" rtl="0" algn="l">
              <a:spcBef>
                <a:spcPts val="0"/>
              </a:spcBef>
              <a:spcAft>
                <a:spcPts val="0"/>
              </a:spcAft>
              <a:buSzPts val="1350"/>
              <a:buFont typeface="DM Sans"/>
              <a:buAutoNum type="arabicPeriod"/>
            </a:pPr>
            <a:r>
              <a:rPr lang="es-419" sz="1350">
                <a:latin typeface="DM Sans"/>
                <a:ea typeface="DM Sans"/>
                <a:cs typeface="DM Sans"/>
                <a:sym typeface="DM Sans"/>
              </a:rPr>
              <a:t>País</a:t>
            </a:r>
            <a:endParaRPr sz="1350">
              <a:latin typeface="DM Sans"/>
              <a:ea typeface="DM Sans"/>
              <a:cs typeface="DM Sans"/>
              <a:sym typeface="DM Sans"/>
            </a:endParaRPr>
          </a:p>
          <a:p>
            <a:pPr indent="-362925" lvl="0" marL="457200" rtl="0" algn="l">
              <a:spcBef>
                <a:spcPts val="0"/>
              </a:spcBef>
              <a:spcAft>
                <a:spcPts val="0"/>
              </a:spcAft>
              <a:buSzPts val="1350"/>
              <a:buFont typeface="DM Sans"/>
              <a:buAutoNum type="arabicPeriod"/>
            </a:pPr>
            <a:r>
              <a:rPr lang="es-419" sz="1350">
                <a:latin typeface="DM Sans"/>
                <a:ea typeface="DM Sans"/>
                <a:cs typeface="DM Sans"/>
                <a:sym typeface="DM Sans"/>
              </a:rPr>
              <a:t>Edad</a:t>
            </a:r>
            <a:endParaRPr sz="1350">
              <a:latin typeface="DM Sans"/>
              <a:ea typeface="DM Sans"/>
              <a:cs typeface="DM Sans"/>
              <a:sym typeface="DM Sans"/>
            </a:endParaRPr>
          </a:p>
          <a:p>
            <a:pPr indent="-362925" lvl="0" marL="457200" rtl="0" algn="l">
              <a:spcBef>
                <a:spcPts val="0"/>
              </a:spcBef>
              <a:spcAft>
                <a:spcPts val="0"/>
              </a:spcAft>
              <a:buSzPts val="1350"/>
              <a:buFont typeface="DM Sans"/>
              <a:buAutoNum type="arabicPeriod"/>
            </a:pPr>
            <a:r>
              <a:rPr lang="es-419" sz="1350">
                <a:latin typeface="DM Sans"/>
                <a:ea typeface="DM Sans"/>
                <a:cs typeface="DM Sans"/>
                <a:sym typeface="DM Sans"/>
              </a:rPr>
              <a:t>Conocimientos previos</a:t>
            </a:r>
            <a:endParaRPr sz="1350">
              <a:latin typeface="DM Sans"/>
              <a:ea typeface="DM Sans"/>
              <a:cs typeface="DM Sans"/>
              <a:sym typeface="DM Sans"/>
            </a:endParaRPr>
          </a:p>
          <a:p>
            <a:pPr indent="-362925" lvl="0" marL="457200" rtl="0" algn="l">
              <a:spcBef>
                <a:spcPts val="0"/>
              </a:spcBef>
              <a:spcAft>
                <a:spcPts val="0"/>
              </a:spcAft>
              <a:buSzPts val="1350"/>
              <a:buFont typeface="DM Sans"/>
              <a:buAutoNum type="arabicPeriod"/>
            </a:pPr>
            <a:r>
              <a:rPr lang="es-419" sz="1350">
                <a:latin typeface="DM Sans"/>
                <a:ea typeface="DM Sans"/>
                <a:cs typeface="DM Sans"/>
                <a:sym typeface="DM Sans"/>
              </a:rPr>
              <a:t>¿Por qué elegiste este curso?</a:t>
            </a:r>
            <a:endParaRPr sz="1350">
              <a:latin typeface="DM Sans"/>
              <a:ea typeface="DM Sans"/>
              <a:cs typeface="DM Sans"/>
              <a:sym typeface="DM Sans"/>
            </a:endParaRPr>
          </a:p>
        </p:txBody>
      </p:sp>
      <p:pic>
        <p:nvPicPr>
          <p:cNvPr id="131" name="Google Shape;131;p41"/>
          <p:cNvPicPr preferRelativeResize="0"/>
          <p:nvPr/>
        </p:nvPicPr>
        <p:blipFill>
          <a:blip r:embed="rId5">
            <a:alphaModFix/>
          </a:blip>
          <a:stretch>
            <a:fillRect/>
          </a:stretch>
        </p:blipFill>
        <p:spPr>
          <a:xfrm>
            <a:off x="7811413" y="4692275"/>
            <a:ext cx="1150750" cy="26757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pic>
        <p:nvPicPr>
          <p:cNvPr id="403" name="Google Shape;403;p68"/>
          <p:cNvPicPr preferRelativeResize="0"/>
          <p:nvPr/>
        </p:nvPicPr>
        <p:blipFill>
          <a:blip r:embed="rId3">
            <a:alphaModFix/>
          </a:blip>
          <a:stretch>
            <a:fillRect/>
          </a:stretch>
        </p:blipFill>
        <p:spPr>
          <a:xfrm>
            <a:off x="2435750" y="1271224"/>
            <a:ext cx="2042550" cy="3397550"/>
          </a:xfrm>
          <a:prstGeom prst="rect">
            <a:avLst/>
          </a:prstGeom>
          <a:noFill/>
          <a:ln>
            <a:noFill/>
          </a:ln>
        </p:spPr>
      </p:pic>
      <p:pic>
        <p:nvPicPr>
          <p:cNvPr id="404" name="Google Shape;404;p68"/>
          <p:cNvPicPr preferRelativeResize="0"/>
          <p:nvPr/>
        </p:nvPicPr>
        <p:blipFill>
          <a:blip r:embed="rId4">
            <a:alphaModFix/>
          </a:blip>
          <a:stretch>
            <a:fillRect/>
          </a:stretch>
        </p:blipFill>
        <p:spPr>
          <a:xfrm>
            <a:off x="2477675" y="1334375"/>
            <a:ext cx="1958700" cy="3288650"/>
          </a:xfrm>
          <a:prstGeom prst="rect">
            <a:avLst/>
          </a:prstGeom>
          <a:noFill/>
          <a:ln>
            <a:noFill/>
          </a:ln>
        </p:spPr>
      </p:pic>
      <p:pic>
        <p:nvPicPr>
          <p:cNvPr id="405" name="Google Shape;405;p68"/>
          <p:cNvPicPr preferRelativeResize="0"/>
          <p:nvPr/>
        </p:nvPicPr>
        <p:blipFill>
          <a:blip r:embed="rId4">
            <a:alphaModFix/>
          </a:blip>
          <a:stretch>
            <a:fillRect/>
          </a:stretch>
        </p:blipFill>
        <p:spPr>
          <a:xfrm>
            <a:off x="4749575" y="1337725"/>
            <a:ext cx="1958700" cy="3288650"/>
          </a:xfrm>
          <a:prstGeom prst="rect">
            <a:avLst/>
          </a:prstGeom>
          <a:noFill/>
          <a:ln>
            <a:noFill/>
          </a:ln>
        </p:spPr>
      </p:pic>
      <p:sp>
        <p:nvSpPr>
          <p:cNvPr id="406" name="Google Shape;406;p68"/>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407" name="Google Shape;407;p68"/>
          <p:cNvSpPr txBox="1"/>
          <p:nvPr/>
        </p:nvSpPr>
        <p:spPr>
          <a:xfrm>
            <a:off x="2477462" y="15081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s-419" sz="1200">
                <a:solidFill>
                  <a:schemeClr val="lt1"/>
                </a:solidFill>
                <a:latin typeface="DM Sans"/>
                <a:ea typeface="DM Sans"/>
                <a:cs typeface="DM Sans"/>
                <a:sym typeface="DM Sans"/>
              </a:rPr>
              <a:t>01</a:t>
            </a:r>
            <a:endParaRPr b="1" sz="1600">
              <a:solidFill>
                <a:schemeClr val="lt1"/>
              </a:solidFill>
              <a:latin typeface="DM Sans"/>
              <a:ea typeface="DM Sans"/>
              <a:cs typeface="DM Sans"/>
              <a:sym typeface="DM Sans"/>
            </a:endParaRPr>
          </a:p>
        </p:txBody>
      </p:sp>
      <p:cxnSp>
        <p:nvCxnSpPr>
          <p:cNvPr id="408" name="Google Shape;408;p68"/>
          <p:cNvCxnSpPr/>
          <p:nvPr/>
        </p:nvCxnSpPr>
        <p:spPr>
          <a:xfrm>
            <a:off x="2552188" y="2704175"/>
            <a:ext cx="1778400" cy="0"/>
          </a:xfrm>
          <a:prstGeom prst="straightConnector1">
            <a:avLst/>
          </a:prstGeom>
          <a:noFill/>
          <a:ln cap="flat" cmpd="sng" w="9525">
            <a:solidFill>
              <a:srgbClr val="434343"/>
            </a:solidFill>
            <a:prstDash val="solid"/>
            <a:round/>
            <a:headEnd len="med" w="med" type="none"/>
            <a:tailEnd len="med" w="med" type="none"/>
          </a:ln>
        </p:spPr>
      </p:cxnSp>
      <p:sp>
        <p:nvSpPr>
          <p:cNvPr id="409" name="Google Shape;409;p68"/>
          <p:cNvSpPr txBox="1"/>
          <p:nvPr/>
        </p:nvSpPr>
        <p:spPr>
          <a:xfrm>
            <a:off x="2477038" y="19903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EAFF6A"/>
                </a:solidFill>
                <a:latin typeface="DM Sans"/>
                <a:ea typeface="DM Sans"/>
                <a:cs typeface="DM Sans"/>
                <a:sym typeface="DM Sans"/>
              </a:rPr>
              <a:t>¿Qué es el Testing?</a:t>
            </a:r>
            <a:endParaRPr b="1" sz="1500">
              <a:solidFill>
                <a:srgbClr val="EAFF6A"/>
              </a:solidFill>
              <a:latin typeface="DM Sans"/>
              <a:ea typeface="DM Sans"/>
              <a:cs typeface="DM Sans"/>
              <a:sym typeface="DM Sans"/>
            </a:endParaRPr>
          </a:p>
        </p:txBody>
      </p:sp>
      <p:sp>
        <p:nvSpPr>
          <p:cNvPr id="410" name="Google Shape;410;p68"/>
          <p:cNvSpPr txBox="1"/>
          <p:nvPr/>
        </p:nvSpPr>
        <p:spPr>
          <a:xfrm>
            <a:off x="4749987" y="15000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s-419" sz="1200">
                <a:solidFill>
                  <a:srgbClr val="999999"/>
                </a:solidFill>
                <a:latin typeface="DM Sans"/>
                <a:ea typeface="DM Sans"/>
                <a:cs typeface="DM Sans"/>
                <a:sym typeface="DM Sans"/>
              </a:rPr>
              <a:t>02</a:t>
            </a:r>
            <a:endParaRPr b="1" sz="1600">
              <a:solidFill>
                <a:srgbClr val="999999"/>
              </a:solidFill>
              <a:latin typeface="DM Sans"/>
              <a:ea typeface="DM Sans"/>
              <a:cs typeface="DM Sans"/>
              <a:sym typeface="DM Sans"/>
            </a:endParaRPr>
          </a:p>
        </p:txBody>
      </p:sp>
      <p:cxnSp>
        <p:nvCxnSpPr>
          <p:cNvPr id="411" name="Google Shape;411;p68"/>
          <p:cNvCxnSpPr/>
          <p:nvPr/>
        </p:nvCxnSpPr>
        <p:spPr>
          <a:xfrm>
            <a:off x="4824713" y="2704175"/>
            <a:ext cx="1778400" cy="0"/>
          </a:xfrm>
          <a:prstGeom prst="straightConnector1">
            <a:avLst/>
          </a:prstGeom>
          <a:noFill/>
          <a:ln cap="flat" cmpd="sng" w="9525">
            <a:solidFill>
              <a:srgbClr val="434343"/>
            </a:solidFill>
            <a:prstDash val="solid"/>
            <a:round/>
            <a:headEnd len="med" w="med" type="none"/>
            <a:tailEnd len="med" w="med" type="none"/>
          </a:ln>
        </p:spPr>
      </p:cxnSp>
      <p:sp>
        <p:nvSpPr>
          <p:cNvPr id="412" name="Google Shape;412;p68"/>
          <p:cNvSpPr txBox="1"/>
          <p:nvPr/>
        </p:nvSpPr>
        <p:spPr>
          <a:xfrm>
            <a:off x="4749563" y="19903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s-419" sz="1500">
                <a:solidFill>
                  <a:srgbClr val="999999"/>
                </a:solidFill>
                <a:latin typeface="DM Sans"/>
                <a:ea typeface="DM Sans"/>
                <a:cs typeface="DM Sans"/>
                <a:sym typeface="DM Sans"/>
              </a:rPr>
              <a:t>¿Qué significa ser un Tester?</a:t>
            </a:r>
            <a:endParaRPr b="1" sz="1500">
              <a:solidFill>
                <a:srgbClr val="999999"/>
              </a:solidFill>
              <a:latin typeface="DM Sans"/>
              <a:ea typeface="DM Sans"/>
              <a:cs typeface="DM Sans"/>
              <a:sym typeface="DM Sans"/>
            </a:endParaRPr>
          </a:p>
        </p:txBody>
      </p:sp>
      <p:cxnSp>
        <p:nvCxnSpPr>
          <p:cNvPr id="413" name="Google Shape;413;p68"/>
          <p:cNvCxnSpPr/>
          <p:nvPr/>
        </p:nvCxnSpPr>
        <p:spPr>
          <a:xfrm>
            <a:off x="2567613" y="18774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414" name="Google Shape;414;p68"/>
          <p:cNvCxnSpPr/>
          <p:nvPr/>
        </p:nvCxnSpPr>
        <p:spPr>
          <a:xfrm>
            <a:off x="4840138" y="1877475"/>
            <a:ext cx="1778400" cy="0"/>
          </a:xfrm>
          <a:prstGeom prst="straightConnector1">
            <a:avLst/>
          </a:prstGeom>
          <a:noFill/>
          <a:ln cap="flat" cmpd="sng" w="9525">
            <a:solidFill>
              <a:srgbClr val="434343"/>
            </a:solidFill>
            <a:prstDash val="solid"/>
            <a:round/>
            <a:headEnd len="med" w="med" type="none"/>
            <a:tailEnd len="med" w="med" type="none"/>
          </a:ln>
        </p:spPr>
      </p:cxnSp>
      <p:sp>
        <p:nvSpPr>
          <p:cNvPr id="415" name="Google Shape;415;p68"/>
          <p:cNvSpPr txBox="1"/>
          <p:nvPr/>
        </p:nvSpPr>
        <p:spPr>
          <a:xfrm>
            <a:off x="4651000" y="2771475"/>
            <a:ext cx="2042700" cy="17547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7 máximas del testing</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Responsabilidades del tester</a:t>
            </a:r>
            <a:endParaRPr sz="1200">
              <a:solidFill>
                <a:schemeClr val="lt1"/>
              </a:solidFill>
              <a:latin typeface="DM Sans"/>
              <a:ea typeface="DM Sans"/>
              <a:cs typeface="DM Sans"/>
              <a:sym typeface="DM Sans"/>
            </a:endParaRPr>
          </a:p>
          <a:p>
            <a:pPr indent="-304800" lvl="0" marL="457200" rtl="0" algn="l">
              <a:lnSpc>
                <a:spcPct val="150000"/>
              </a:lnSpc>
              <a:spcBef>
                <a:spcPts val="0"/>
              </a:spcBef>
              <a:spcAft>
                <a:spcPts val="0"/>
              </a:spcAft>
              <a:buClr>
                <a:srgbClr val="EA90FF"/>
              </a:buClr>
              <a:buSzPts val="1200"/>
              <a:buFont typeface="DM Sans"/>
              <a:buChar char="✓"/>
            </a:pPr>
            <a:r>
              <a:rPr lang="es-419" sz="1200">
                <a:solidFill>
                  <a:schemeClr val="lt1"/>
                </a:solidFill>
                <a:latin typeface="DM Sans"/>
                <a:ea typeface="DM Sans"/>
                <a:cs typeface="DM Sans"/>
                <a:sym typeface="DM Sans"/>
              </a:rPr>
              <a:t>Técnicas de pruebas</a:t>
            </a:r>
            <a:endParaRPr sz="1200">
              <a:solidFill>
                <a:schemeClr val="lt1"/>
              </a:solidFill>
              <a:latin typeface="DM Sans"/>
              <a:ea typeface="DM Sans"/>
              <a:cs typeface="DM Sans"/>
              <a:sym typeface="DM Sans"/>
            </a:endParaRPr>
          </a:p>
        </p:txBody>
      </p:sp>
      <p:sp>
        <p:nvSpPr>
          <p:cNvPr id="416" name="Google Shape;416;p68"/>
          <p:cNvSpPr txBox="1"/>
          <p:nvPr/>
        </p:nvSpPr>
        <p:spPr>
          <a:xfrm>
            <a:off x="2435675" y="2636875"/>
            <a:ext cx="2042700" cy="2031900"/>
          </a:xfrm>
          <a:prstGeom prst="rect">
            <a:avLst/>
          </a:prstGeom>
          <a:noFill/>
          <a:ln>
            <a:noFill/>
          </a:ln>
        </p:spPr>
        <p:txBody>
          <a:bodyPr anchorCtr="0" anchor="t" bIns="91425" lIns="91425" spcFirstLastPara="1" rIns="91425" wrap="square" tIns="91425">
            <a:spAutoFit/>
          </a:bodyPr>
          <a:lstStyle/>
          <a:p>
            <a:pPr indent="-304800" lvl="0" marL="457200" rtl="0" algn="l">
              <a:lnSpc>
                <a:spcPct val="150000"/>
              </a:lnSpc>
              <a:spcBef>
                <a:spcPts val="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5">
                  <a:extLst>
                    <a:ext uri="{A12FA001-AC4F-418D-AE19-62706E023703}">
                      <ahyp:hlinkClr val="tx"/>
                    </a:ext>
                  </a:extLst>
                </a:hlinkClick>
              </a:rPr>
              <a:t>Definición</a:t>
            </a:r>
            <a:endParaRPr sz="1200">
              <a:solidFill>
                <a:srgbClr val="83AEFB"/>
              </a:solidFill>
              <a:latin typeface="DM Sans"/>
              <a:ea typeface="DM Sans"/>
              <a:cs typeface="DM Sans"/>
              <a:sym typeface="DM Sans"/>
            </a:endParaRPr>
          </a:p>
          <a:p>
            <a:pPr indent="-304800" lvl="0" marL="457200" rtl="0" algn="l">
              <a:lnSpc>
                <a:spcPct val="150000"/>
              </a:lnSpc>
              <a:spcBef>
                <a:spcPts val="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6">
                  <a:extLst>
                    <a:ext uri="{A12FA001-AC4F-418D-AE19-62706E023703}">
                      <ahyp:hlinkClr val="tx"/>
                    </a:ext>
                  </a:extLst>
                </a:hlinkClick>
              </a:rPr>
              <a:t>Cualidades.</a:t>
            </a:r>
            <a:endParaRPr sz="1200">
              <a:solidFill>
                <a:srgbClr val="83AEFB"/>
              </a:solidFill>
              <a:latin typeface="DM Sans"/>
              <a:ea typeface="DM Sans"/>
              <a:cs typeface="DM Sans"/>
              <a:sym typeface="DM Sans"/>
            </a:endParaRPr>
          </a:p>
          <a:p>
            <a:pPr indent="-304800" lvl="0" marL="457200" rtl="0" algn="l">
              <a:lnSpc>
                <a:spcPct val="150000"/>
              </a:lnSpc>
              <a:spcBef>
                <a:spcPts val="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7">
                  <a:extLst>
                    <a:ext uri="{A12FA001-AC4F-418D-AE19-62706E023703}">
                      <ahyp:hlinkClr val="tx"/>
                    </a:ext>
                  </a:extLst>
                </a:hlinkClick>
              </a:rPr>
              <a:t>Diferencias entre QA y QC</a:t>
            </a:r>
            <a:endParaRPr sz="1200">
              <a:solidFill>
                <a:srgbClr val="83AEFB"/>
              </a:solidFill>
              <a:latin typeface="DM Sans"/>
              <a:ea typeface="DM Sans"/>
              <a:cs typeface="DM Sans"/>
              <a:sym typeface="DM Sans"/>
            </a:endParaRPr>
          </a:p>
          <a:p>
            <a:pPr indent="-304800" lvl="0" marL="457200" rtl="0" algn="l">
              <a:lnSpc>
                <a:spcPct val="150000"/>
              </a:lnSpc>
              <a:spcBef>
                <a:spcPts val="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8">
                  <a:extLst>
                    <a:ext uri="{A12FA001-AC4F-418D-AE19-62706E023703}">
                      <ahyp:hlinkClr val="tx"/>
                    </a:ext>
                  </a:extLst>
                </a:hlinkClick>
              </a:rPr>
              <a:t>Otras áreas de calidad.</a:t>
            </a:r>
            <a:endParaRPr sz="1200">
              <a:solidFill>
                <a:srgbClr val="83AEFB"/>
              </a:solidFill>
              <a:latin typeface="DM Sans"/>
              <a:ea typeface="DM Sans"/>
              <a:cs typeface="DM Sans"/>
              <a:sym typeface="DM Sans"/>
            </a:endParaRPr>
          </a:p>
          <a:p>
            <a:pPr indent="-304800" lvl="0" marL="457200" rtl="0" algn="l">
              <a:lnSpc>
                <a:spcPct val="150000"/>
              </a:lnSpc>
              <a:spcBef>
                <a:spcPts val="0"/>
              </a:spcBef>
              <a:spcAft>
                <a:spcPts val="0"/>
              </a:spcAft>
              <a:buClr>
                <a:srgbClr val="EAFF6A"/>
              </a:buClr>
              <a:buSzPts val="1200"/>
              <a:buFont typeface="DM Sans"/>
              <a:buChar char="✓"/>
            </a:pPr>
            <a:r>
              <a:rPr lang="es-419" sz="1200" u="sng">
                <a:solidFill>
                  <a:srgbClr val="83AEFB"/>
                </a:solidFill>
                <a:latin typeface="DM Sans"/>
                <a:ea typeface="DM Sans"/>
                <a:cs typeface="DM Sans"/>
                <a:sym typeface="DM Sans"/>
                <a:hlinkClick action="ppaction://hlinksldjump" r:id="rId9">
                  <a:extLst>
                    <a:ext uri="{A12FA001-AC4F-418D-AE19-62706E023703}">
                      <ahyp:hlinkClr val="tx"/>
                    </a:ext>
                  </a:extLst>
                </a:hlinkClick>
              </a:rPr>
              <a:t>Origen del rol</a:t>
            </a:r>
            <a:endParaRPr sz="1200">
              <a:solidFill>
                <a:srgbClr val="83AEFB"/>
              </a:solidFill>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69"/>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¿Qué es el Testing? </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¿Para qué sirve?</a:t>
            </a:r>
            <a:endParaRPr b="1" sz="4000">
              <a:solidFill>
                <a:srgbClr val="EAFF6A"/>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es el Testing de Software?</a:t>
            </a:r>
            <a:endParaRPr b="1" sz="4000">
              <a:solidFill>
                <a:schemeClr val="dk1"/>
              </a:solidFill>
              <a:latin typeface="DM Sans"/>
              <a:ea typeface="DM Sans"/>
              <a:cs typeface="DM Sans"/>
              <a:sym typeface="DM Sans"/>
            </a:endParaRPr>
          </a:p>
        </p:txBody>
      </p:sp>
      <p:sp>
        <p:nvSpPr>
          <p:cNvPr id="427" name="Google Shape;427;p70"/>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El testing de software es una suma de metodologías, herramientas y procesos para probar y encontrar defectos en un sistema o software. El tester es el profesional que los lleva adelante.</a:t>
            </a:r>
            <a:endParaRPr sz="1350">
              <a:latin typeface="DM Sans"/>
              <a:ea typeface="DM Sans"/>
              <a:cs typeface="DM Sans"/>
              <a:sym typeface="DM Sans"/>
            </a:endParaRPr>
          </a:p>
        </p:txBody>
      </p:sp>
      <p:sp>
        <p:nvSpPr>
          <p:cNvPr id="428" name="Google Shape;428;p70"/>
          <p:cNvSpPr txBox="1"/>
          <p:nvPr/>
        </p:nvSpPr>
        <p:spPr>
          <a:xfrm>
            <a:off x="4867275" y="1908175"/>
            <a:ext cx="30000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 un proceso destructivo con el fin de encontrar defectos.</a:t>
            </a:r>
            <a:endParaRPr sz="135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pic>
        <p:nvPicPr>
          <p:cNvPr id="433" name="Google Shape;433;p71"/>
          <p:cNvPicPr preferRelativeResize="0"/>
          <p:nvPr/>
        </p:nvPicPr>
        <p:blipFill rotWithShape="1">
          <a:blip r:embed="rId3">
            <a:alphaModFix/>
          </a:blip>
          <a:srcRect b="0" l="26396" r="26391" t="0"/>
          <a:stretch/>
        </p:blipFill>
        <p:spPr>
          <a:xfrm>
            <a:off x="5712875" y="468275"/>
            <a:ext cx="2923972" cy="4118750"/>
          </a:xfrm>
          <a:prstGeom prst="rect">
            <a:avLst/>
          </a:prstGeom>
          <a:noFill/>
          <a:ln>
            <a:noFill/>
          </a:ln>
        </p:spPr>
      </p:pic>
      <p:sp>
        <p:nvSpPr>
          <p:cNvPr id="434" name="Google Shape;434;p7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es Probar?</a:t>
            </a:r>
            <a:endParaRPr b="1" sz="4000">
              <a:solidFill>
                <a:schemeClr val="dk1"/>
              </a:solidFill>
              <a:latin typeface="DM Sans"/>
              <a:ea typeface="DM Sans"/>
              <a:cs typeface="DM Sans"/>
              <a:sym typeface="DM Sans"/>
            </a:endParaRPr>
          </a:p>
        </p:txBody>
      </p:sp>
      <p:sp>
        <p:nvSpPr>
          <p:cNvPr id="435" name="Google Shape;435;p71"/>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Probar es una forma de evaluar la calidad de algo y de reducir el riesgo de fallos en un entorno de operaciones o en producción.</a:t>
            </a:r>
            <a:endParaRPr sz="1350">
              <a:latin typeface="DM Sans"/>
              <a:ea typeface="DM Sans"/>
              <a:cs typeface="DM Sans"/>
              <a:sym typeface="DM Sans"/>
            </a:endParaRPr>
          </a:p>
        </p:txBody>
      </p:sp>
      <p:sp>
        <p:nvSpPr>
          <p:cNvPr id="436" name="Google Shape;436;p71"/>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p7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2" name="Google Shape;442;p72"/>
          <p:cNvPicPr preferRelativeResize="0"/>
          <p:nvPr/>
        </p:nvPicPr>
        <p:blipFill rotWithShape="1">
          <a:blip r:embed="rId3">
            <a:alphaModFix/>
          </a:blip>
          <a:srcRect b="0" l="26396" r="26391" t="0"/>
          <a:stretch/>
        </p:blipFill>
        <p:spPr>
          <a:xfrm>
            <a:off x="504875" y="468275"/>
            <a:ext cx="2923972" cy="4118750"/>
          </a:xfrm>
          <a:prstGeom prst="rect">
            <a:avLst/>
          </a:prstGeom>
          <a:noFill/>
          <a:ln>
            <a:noFill/>
          </a:ln>
        </p:spPr>
      </p:pic>
      <p:sp>
        <p:nvSpPr>
          <p:cNvPr id="443" name="Google Shape;443;p72"/>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es la Calidad?</a:t>
            </a:r>
            <a:endParaRPr b="1" sz="4000">
              <a:solidFill>
                <a:schemeClr val="dk1"/>
              </a:solidFill>
              <a:latin typeface="DM Sans"/>
              <a:ea typeface="DM Sans"/>
              <a:cs typeface="DM Sans"/>
              <a:sym typeface="DM Sans"/>
            </a:endParaRPr>
          </a:p>
        </p:txBody>
      </p:sp>
      <p:sp>
        <p:nvSpPr>
          <p:cNvPr id="444" name="Google Shape;444;p72"/>
          <p:cNvSpPr txBox="1"/>
          <p:nvPr/>
        </p:nvSpPr>
        <p:spPr>
          <a:xfrm>
            <a:off x="3649500" y="2211613"/>
            <a:ext cx="498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Es el grado o nivel de operatividad en la que un sistema, producto, aplicación, etc… satisface las necesidad pedidas y cumple ciertas expectativas de los usuarios finales.</a:t>
            </a:r>
            <a:endParaRPr sz="1350">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grpSp>
        <p:nvGrpSpPr>
          <p:cNvPr id="449" name="Google Shape;449;p73"/>
          <p:cNvGrpSpPr/>
          <p:nvPr/>
        </p:nvGrpSpPr>
        <p:grpSpPr>
          <a:xfrm>
            <a:off x="473370" y="619431"/>
            <a:ext cx="738905" cy="738905"/>
            <a:chOff x="575612" y="1950748"/>
            <a:chExt cx="431100" cy="431100"/>
          </a:xfrm>
        </p:grpSpPr>
        <p:sp>
          <p:nvSpPr>
            <p:cNvPr id="450" name="Google Shape;450;p73"/>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1" name="Google Shape;451;p73"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452" name="Google Shape;452;p73"/>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453" name="Google Shape;453;p73"/>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¿Recordás alguna experiencia como usuario en el cual haya funcionado mal la plataforma / página web?</a:t>
            </a:r>
            <a:endParaRPr b="1" sz="2500">
              <a:solidFill>
                <a:srgbClr val="B7B7B7"/>
              </a:solidFill>
              <a:latin typeface="Helvetica Neue"/>
              <a:ea typeface="Helvetica Neue"/>
              <a:cs typeface="Helvetica Neue"/>
              <a:sym typeface="Helvetica Neue"/>
            </a:endParaRPr>
          </a:p>
        </p:txBody>
      </p:sp>
      <p:sp>
        <p:nvSpPr>
          <p:cNvPr id="454" name="Google Shape;454;p73"/>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Contesta la encuesta de Zoom </a:t>
            </a:r>
            <a:endParaRPr sz="2000">
              <a:solidFill>
                <a:srgbClr val="83AEFB"/>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74"/>
          <p:cNvSpPr/>
          <p:nvPr/>
        </p:nvSpPr>
        <p:spPr>
          <a:xfrm>
            <a:off x="1622958" y="1168058"/>
            <a:ext cx="5898000" cy="331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74"/>
          <p:cNvSpPr txBox="1"/>
          <p:nvPr/>
        </p:nvSpPr>
        <p:spPr>
          <a:xfrm>
            <a:off x="704175" y="345975"/>
            <a:ext cx="76641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Ejemplos de fallas en plataformas </a:t>
            </a:r>
            <a:endParaRPr b="1" sz="3500">
              <a:solidFill>
                <a:schemeClr val="lt1"/>
              </a:solidFill>
              <a:latin typeface="DM Sans"/>
              <a:ea typeface="DM Sans"/>
              <a:cs typeface="DM Sans"/>
              <a:sym typeface="DM Sans"/>
            </a:endParaRPr>
          </a:p>
        </p:txBody>
      </p:sp>
      <p:pic>
        <p:nvPicPr>
          <p:cNvPr id="461" name="Google Shape;461;p74"/>
          <p:cNvPicPr preferRelativeResize="0"/>
          <p:nvPr/>
        </p:nvPicPr>
        <p:blipFill rotWithShape="1">
          <a:blip r:embed="rId3">
            <a:alphaModFix/>
          </a:blip>
          <a:srcRect b="32200" l="0" r="47053" t="9885"/>
          <a:stretch/>
        </p:blipFill>
        <p:spPr>
          <a:xfrm>
            <a:off x="1803650" y="1704275"/>
            <a:ext cx="2370325" cy="2041075"/>
          </a:xfrm>
          <a:prstGeom prst="rect">
            <a:avLst/>
          </a:prstGeom>
          <a:noFill/>
          <a:ln cap="flat" cmpd="sng" w="9525">
            <a:solidFill>
              <a:srgbClr val="83AEFB"/>
            </a:solidFill>
            <a:prstDash val="solid"/>
            <a:round/>
            <a:headEnd len="sm" w="sm" type="none"/>
            <a:tailEnd len="sm" w="sm" type="none"/>
          </a:ln>
        </p:spPr>
      </p:pic>
      <p:pic>
        <p:nvPicPr>
          <p:cNvPr id="462" name="Google Shape;462;p74"/>
          <p:cNvPicPr preferRelativeResize="0"/>
          <p:nvPr/>
        </p:nvPicPr>
        <p:blipFill rotWithShape="1">
          <a:blip r:embed="rId4">
            <a:alphaModFix/>
          </a:blip>
          <a:srcRect b="0" l="0" r="0" t="0"/>
          <a:stretch/>
        </p:blipFill>
        <p:spPr>
          <a:xfrm>
            <a:off x="4398000" y="1949224"/>
            <a:ext cx="3009375" cy="16441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75"/>
          <p:cNvSpPr/>
          <p:nvPr/>
        </p:nvSpPr>
        <p:spPr>
          <a:xfrm>
            <a:off x="1622958" y="1168058"/>
            <a:ext cx="5898000" cy="331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75"/>
          <p:cNvSpPr txBox="1"/>
          <p:nvPr/>
        </p:nvSpPr>
        <p:spPr>
          <a:xfrm>
            <a:off x="704175" y="345975"/>
            <a:ext cx="76641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Ejemplos de fallas en plataformas </a:t>
            </a:r>
            <a:endParaRPr b="1" sz="3500">
              <a:solidFill>
                <a:schemeClr val="lt1"/>
              </a:solidFill>
              <a:latin typeface="DM Sans"/>
              <a:ea typeface="DM Sans"/>
              <a:cs typeface="DM Sans"/>
              <a:sym typeface="DM Sans"/>
            </a:endParaRPr>
          </a:p>
        </p:txBody>
      </p:sp>
      <p:pic>
        <p:nvPicPr>
          <p:cNvPr id="469" name="Google Shape;469;p75"/>
          <p:cNvPicPr preferRelativeResize="0"/>
          <p:nvPr/>
        </p:nvPicPr>
        <p:blipFill rotWithShape="1">
          <a:blip r:embed="rId3">
            <a:alphaModFix/>
          </a:blip>
          <a:srcRect b="16271" l="0" r="8858" t="12299"/>
          <a:stretch/>
        </p:blipFill>
        <p:spPr>
          <a:xfrm>
            <a:off x="1802688" y="1326700"/>
            <a:ext cx="5538625" cy="1245050"/>
          </a:xfrm>
          <a:prstGeom prst="rect">
            <a:avLst/>
          </a:prstGeom>
          <a:noFill/>
          <a:ln>
            <a:noFill/>
          </a:ln>
        </p:spPr>
      </p:pic>
      <p:pic>
        <p:nvPicPr>
          <p:cNvPr id="470" name="Google Shape;470;p75"/>
          <p:cNvPicPr preferRelativeResize="0"/>
          <p:nvPr/>
        </p:nvPicPr>
        <p:blipFill rotWithShape="1">
          <a:blip r:embed="rId4">
            <a:alphaModFix/>
          </a:blip>
          <a:srcRect b="25464" l="2232" r="1954" t="12772"/>
          <a:stretch/>
        </p:blipFill>
        <p:spPr>
          <a:xfrm>
            <a:off x="2510525" y="2724825"/>
            <a:ext cx="4122951" cy="15512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76"/>
          <p:cNvSpPr txBox="1"/>
          <p:nvPr/>
        </p:nvSpPr>
        <p:spPr>
          <a:xfrm>
            <a:off x="704175" y="345975"/>
            <a:ext cx="76641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Ejemplos de fallas en plataformas </a:t>
            </a:r>
            <a:endParaRPr b="1" sz="3500">
              <a:solidFill>
                <a:schemeClr val="lt1"/>
              </a:solidFill>
              <a:latin typeface="DM Sans"/>
              <a:ea typeface="DM Sans"/>
              <a:cs typeface="DM Sans"/>
              <a:sym typeface="DM Sans"/>
            </a:endParaRPr>
          </a:p>
        </p:txBody>
      </p:sp>
      <p:pic>
        <p:nvPicPr>
          <p:cNvPr id="476" name="Google Shape;476;p76"/>
          <p:cNvPicPr preferRelativeResize="0"/>
          <p:nvPr/>
        </p:nvPicPr>
        <p:blipFill rotWithShape="1">
          <a:blip r:embed="rId3">
            <a:alphaModFix/>
          </a:blip>
          <a:srcRect b="46577" l="7724" r="30178" t="15566"/>
          <a:stretch/>
        </p:blipFill>
        <p:spPr>
          <a:xfrm>
            <a:off x="1326300" y="1105350"/>
            <a:ext cx="6419850" cy="355495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0" name="Shape 480"/>
        <p:cNvGrpSpPr/>
        <p:nvPr/>
      </p:nvGrpSpPr>
      <p:grpSpPr>
        <a:xfrm>
          <a:off x="0" y="0"/>
          <a:ext cx="0" cy="0"/>
          <a:chOff x="0" y="0"/>
          <a:chExt cx="0" cy="0"/>
        </a:xfrm>
      </p:grpSpPr>
      <p:sp>
        <p:nvSpPr>
          <p:cNvPr id="481" name="Google Shape;481;p77"/>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2" name="Google Shape;482;p77"/>
          <p:cNvPicPr preferRelativeResize="0"/>
          <p:nvPr/>
        </p:nvPicPr>
        <p:blipFill rotWithShape="1">
          <a:blip r:embed="rId3">
            <a:alphaModFix/>
          </a:blip>
          <a:srcRect b="0" l="27728" r="27728" t="0"/>
          <a:stretch/>
        </p:blipFill>
        <p:spPr>
          <a:xfrm>
            <a:off x="504875" y="468275"/>
            <a:ext cx="2923972" cy="4118750"/>
          </a:xfrm>
          <a:prstGeom prst="rect">
            <a:avLst/>
          </a:prstGeom>
          <a:noFill/>
          <a:ln>
            <a:noFill/>
          </a:ln>
        </p:spPr>
      </p:pic>
      <p:sp>
        <p:nvSpPr>
          <p:cNvPr id="483" name="Google Shape;483;p77"/>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¿Por qué probamos?</a:t>
            </a:r>
            <a:endParaRPr b="1" sz="4000">
              <a:solidFill>
                <a:schemeClr val="dk1"/>
              </a:solidFill>
              <a:latin typeface="DM Sans"/>
              <a:ea typeface="DM Sans"/>
              <a:cs typeface="DM Sans"/>
              <a:sym typeface="DM Sans"/>
            </a:endParaRPr>
          </a:p>
        </p:txBody>
      </p:sp>
      <p:sp>
        <p:nvSpPr>
          <p:cNvPr id="484" name="Google Shape;484;p77"/>
          <p:cNvSpPr txBox="1"/>
          <p:nvPr/>
        </p:nvSpPr>
        <p:spPr>
          <a:xfrm>
            <a:off x="3649500" y="2397863"/>
            <a:ext cx="4987200" cy="1109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Para detectar errores lo antes posible.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Verificar que el producto funcione acorde a lo requerido.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Para generar confianza en el usuario final.</a:t>
            </a:r>
            <a:endParaRPr sz="1350">
              <a:latin typeface="DM Sans"/>
              <a:ea typeface="DM Sans"/>
              <a:cs typeface="DM Sans"/>
              <a:sym typeface="DM Sans"/>
            </a:endParaRPr>
          </a:p>
        </p:txBody>
      </p:sp>
      <p:sp>
        <p:nvSpPr>
          <p:cNvPr id="485" name="Google Shape;485;p77"/>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42"/>
          <p:cNvSpPr/>
          <p:nvPr/>
        </p:nvSpPr>
        <p:spPr>
          <a:xfrm>
            <a:off x="3639300" y="3098238"/>
            <a:ext cx="1865400" cy="492600"/>
          </a:xfrm>
          <a:prstGeom prst="rect">
            <a:avLst/>
          </a:prstGeom>
          <a:noFill/>
          <a:ln cap="flat" cmpd="sng" w="9525">
            <a:solidFill>
              <a:srgbClr val="EAFF6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42"/>
          <p:cNvSpPr txBox="1"/>
          <p:nvPr/>
        </p:nvSpPr>
        <p:spPr>
          <a:xfrm>
            <a:off x="1404863" y="1552663"/>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¿Dudas sobre 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onboarding?</a:t>
            </a:r>
            <a:endParaRPr b="1" sz="4000">
              <a:solidFill>
                <a:srgbClr val="EAFF6A"/>
              </a:solidFill>
              <a:latin typeface="DM Sans"/>
              <a:ea typeface="DM Sans"/>
              <a:cs typeface="DM Sans"/>
              <a:sym typeface="DM Sans"/>
            </a:endParaRPr>
          </a:p>
        </p:txBody>
      </p:sp>
      <p:sp>
        <p:nvSpPr>
          <p:cNvPr id="138" name="Google Shape;138;p42"/>
          <p:cNvSpPr txBox="1"/>
          <p:nvPr/>
        </p:nvSpPr>
        <p:spPr>
          <a:xfrm>
            <a:off x="3826200" y="3098238"/>
            <a:ext cx="14916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chemeClr val="lt1"/>
                </a:solidFill>
                <a:uFill>
                  <a:noFill/>
                </a:uFill>
                <a:latin typeface="DM Sans"/>
                <a:ea typeface="DM Sans"/>
                <a:cs typeface="DM Sans"/>
                <a:sym typeface="DM Sans"/>
                <a:hlinkClick r:id="rId3">
                  <a:extLst>
                    <a:ext uri="{A12FA001-AC4F-418D-AE19-62706E023703}">
                      <ahyp:hlinkClr val="tx"/>
                    </a:ext>
                  </a:extLst>
                </a:hlinkClick>
              </a:rPr>
              <a:t>Míralo aquí</a:t>
            </a:r>
            <a:endParaRPr sz="2000">
              <a:solidFill>
                <a:schemeClr val="lt1"/>
              </a:solidFill>
              <a:latin typeface="DM Sans"/>
              <a:ea typeface="DM Sans"/>
              <a:cs typeface="DM Sans"/>
              <a:sym typeface="DM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Tester + Probar = Calidad</a:t>
            </a:r>
            <a:endParaRPr b="1" sz="4000">
              <a:solidFill>
                <a:srgbClr val="EAFF6A"/>
              </a:solidFill>
              <a:latin typeface="DM Sans"/>
              <a:ea typeface="DM Sans"/>
              <a:cs typeface="DM Sans"/>
              <a:sym typeface="DM Sans"/>
            </a:endParaRPr>
          </a:p>
        </p:txBody>
      </p:sp>
      <p:sp>
        <p:nvSpPr>
          <p:cNvPr id="491" name="Google Shape;491;p78"/>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Ahora que conocimos estos tres pilares, podemos comprender cómo se relacionan entre sí.</a:t>
            </a:r>
            <a:endParaRPr sz="2500">
              <a:solidFill>
                <a:schemeClr val="lt1"/>
              </a:solidFill>
              <a:latin typeface="DM Sans"/>
              <a:ea typeface="DM Sans"/>
              <a:cs typeface="DM Sans"/>
              <a:sym typeface="DM Sans"/>
            </a:endParaRPr>
          </a:p>
          <a:p>
            <a:pPr indent="0" lvl="0" marL="0" rtl="0" algn="l">
              <a:spcBef>
                <a:spcPts val="0"/>
              </a:spcBef>
              <a:spcAft>
                <a:spcPts val="0"/>
              </a:spcAft>
              <a:buNone/>
            </a:pPr>
            <a:r>
              <a:rPr b="1" lang="es-419" sz="2500">
                <a:solidFill>
                  <a:srgbClr val="EAFF6A"/>
                </a:solidFill>
                <a:latin typeface="DM Sans"/>
                <a:ea typeface="DM Sans"/>
                <a:cs typeface="DM Sans"/>
                <a:sym typeface="DM Sans"/>
              </a:rPr>
              <a:t>La actividad de probar, realizada por el tester, es lo que nos genera calidad en nuestro producto final …</a:t>
            </a:r>
            <a:r>
              <a:rPr lang="es-419" sz="2500">
                <a:solidFill>
                  <a:schemeClr val="lt1"/>
                </a:solidFill>
                <a:latin typeface="DM Sans"/>
                <a:ea typeface="DM Sans"/>
                <a:cs typeface="DM Sans"/>
                <a:sym typeface="DM Sans"/>
              </a:rPr>
              <a:t>a grandes rasgos.</a:t>
            </a:r>
            <a:endParaRPr b="1" sz="2500">
              <a:solidFill>
                <a:srgbClr val="EAFF6A"/>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79"/>
          <p:cNvSpPr txBox="1"/>
          <p:nvPr/>
        </p:nvSpPr>
        <p:spPr>
          <a:xfrm>
            <a:off x="1005150" y="345975"/>
            <a:ext cx="71337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Responsabilidad Invisible</a:t>
            </a:r>
            <a:endParaRPr b="1" sz="3500">
              <a:solidFill>
                <a:schemeClr val="lt1"/>
              </a:solidFill>
              <a:latin typeface="DM Sans"/>
              <a:ea typeface="DM Sans"/>
              <a:cs typeface="DM Sans"/>
              <a:sym typeface="DM Sans"/>
            </a:endParaRPr>
          </a:p>
        </p:txBody>
      </p:sp>
      <p:pic>
        <p:nvPicPr>
          <p:cNvPr descr="Requerimientos_Hamaca.jpg" id="497" name="Google Shape;497;p79"/>
          <p:cNvPicPr preferRelativeResize="0"/>
          <p:nvPr/>
        </p:nvPicPr>
        <p:blipFill rotWithShape="1">
          <a:blip r:embed="rId3">
            <a:alphaModFix/>
          </a:blip>
          <a:srcRect b="0" l="0" r="0" t="0"/>
          <a:stretch/>
        </p:blipFill>
        <p:spPr>
          <a:xfrm>
            <a:off x="1648313" y="1015575"/>
            <a:ext cx="5847375" cy="36074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8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Las tareas del tester</a:t>
            </a:r>
            <a:endParaRPr b="1" sz="4000">
              <a:solidFill>
                <a:schemeClr val="dk1"/>
              </a:solidFill>
              <a:latin typeface="DM Sans"/>
              <a:ea typeface="DM Sans"/>
              <a:cs typeface="DM Sans"/>
              <a:sym typeface="DM Sans"/>
            </a:endParaRPr>
          </a:p>
        </p:txBody>
      </p:sp>
      <p:sp>
        <p:nvSpPr>
          <p:cNvPr id="503" name="Google Shape;503;p80"/>
          <p:cNvSpPr txBox="1"/>
          <p:nvPr/>
        </p:nvSpPr>
        <p:spPr>
          <a:xfrm>
            <a:off x="473350" y="1908175"/>
            <a:ext cx="38346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Entender los requerimientos o requisitos.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Confección de planes de prueba.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Diseñar casos de prueba.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Establecer los ambientes de pruebas necesarios.</a:t>
            </a:r>
            <a:endParaRPr sz="1350">
              <a:latin typeface="DM Sans"/>
              <a:ea typeface="DM Sans"/>
              <a:cs typeface="DM Sans"/>
              <a:sym typeface="DM Sans"/>
            </a:endParaRPr>
          </a:p>
        </p:txBody>
      </p:sp>
      <p:sp>
        <p:nvSpPr>
          <p:cNvPr id="504" name="Google Shape;504;p80"/>
          <p:cNvSpPr txBox="1"/>
          <p:nvPr/>
        </p:nvSpPr>
        <p:spPr>
          <a:xfrm>
            <a:off x="4674050" y="1949225"/>
            <a:ext cx="3000000" cy="870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Realizar los casos de pruebas.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Informes de pruebas.</a:t>
            </a:r>
            <a:endParaRPr sz="1350">
              <a:solidFill>
                <a:schemeClr val="dk1"/>
              </a:solidFill>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Reportes de defectos.</a:t>
            </a:r>
            <a:endParaRPr sz="1350">
              <a:solidFill>
                <a:schemeClr val="dk1"/>
              </a:solidFill>
              <a:latin typeface="DM Sans"/>
              <a:ea typeface="DM Sans"/>
              <a:cs typeface="DM Sans"/>
              <a:sym typeface="DM Sans"/>
            </a:endParaRPr>
          </a:p>
        </p:txBody>
      </p:sp>
      <p:sp>
        <p:nvSpPr>
          <p:cNvPr id="505" name="Google Shape;505;p80"/>
          <p:cNvSpPr txBox="1"/>
          <p:nvPr/>
        </p:nvSpPr>
        <p:spPr>
          <a:xfrm>
            <a:off x="473350" y="46339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100">
                <a:solidFill>
                  <a:srgbClr val="999999"/>
                </a:solidFill>
                <a:latin typeface="DM Sans"/>
                <a:ea typeface="DM Sans"/>
                <a:cs typeface="DM Sans"/>
                <a:sym typeface="DM Sans"/>
              </a:rPr>
              <a:t>*Nota: </a:t>
            </a:r>
            <a:r>
              <a:rPr lang="es-419" sz="1100">
                <a:solidFill>
                  <a:srgbClr val="999999"/>
                </a:solidFill>
                <a:latin typeface="DM Sans"/>
                <a:ea typeface="DM Sans"/>
                <a:cs typeface="DM Sans"/>
                <a:sym typeface="DM Sans"/>
              </a:rPr>
              <a:t>Vamos a ver con mayor profundidad las tareas del tester en las próximas clases</a:t>
            </a:r>
            <a:endParaRPr i="1" sz="1100" u="sng">
              <a:solidFill>
                <a:srgbClr val="83AEFB"/>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p81"/>
          <p:cNvPicPr preferRelativeResize="0"/>
          <p:nvPr/>
        </p:nvPicPr>
        <p:blipFill rotWithShape="1">
          <a:blip r:embed="rId3">
            <a:alphaModFix/>
          </a:blip>
          <a:srcRect b="3051" l="0" r="0" t="3042"/>
          <a:stretch/>
        </p:blipFill>
        <p:spPr>
          <a:xfrm>
            <a:off x="5712875" y="468275"/>
            <a:ext cx="2923973" cy="4118751"/>
          </a:xfrm>
          <a:prstGeom prst="rect">
            <a:avLst/>
          </a:prstGeom>
          <a:noFill/>
          <a:ln>
            <a:noFill/>
          </a:ln>
        </p:spPr>
      </p:pic>
      <p:sp>
        <p:nvSpPr>
          <p:cNvPr id="511" name="Google Shape;511;p81"/>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Cualidades de un Tester</a:t>
            </a:r>
            <a:endParaRPr b="1" sz="4000">
              <a:solidFill>
                <a:schemeClr val="dk1"/>
              </a:solidFill>
              <a:latin typeface="DM Sans"/>
              <a:ea typeface="DM Sans"/>
              <a:cs typeface="DM Sans"/>
              <a:sym typeface="DM Sans"/>
            </a:endParaRPr>
          </a:p>
        </p:txBody>
      </p:sp>
      <p:sp>
        <p:nvSpPr>
          <p:cNvPr id="512" name="Google Shape;512;p81"/>
          <p:cNvSpPr txBox="1"/>
          <p:nvPr/>
        </p:nvSpPr>
        <p:spPr>
          <a:xfrm>
            <a:off x="457725" y="2364050"/>
            <a:ext cx="47301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Curiosidad</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Observación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Pensamiento lateral o razonamiento creativo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Comunicación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Empatía</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513" name="Google Shape;513;p81"/>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82"/>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19" name="Google Shape;519;p82"/>
          <p:cNvPicPr preferRelativeResize="0"/>
          <p:nvPr/>
        </p:nvPicPr>
        <p:blipFill rotWithShape="1">
          <a:blip r:embed="rId3">
            <a:alphaModFix/>
          </a:blip>
          <a:srcRect b="0" l="5626" r="5634" t="0"/>
          <a:stretch/>
        </p:blipFill>
        <p:spPr>
          <a:xfrm>
            <a:off x="504875" y="468275"/>
            <a:ext cx="2923973" cy="4118750"/>
          </a:xfrm>
          <a:prstGeom prst="rect">
            <a:avLst/>
          </a:prstGeom>
          <a:noFill/>
          <a:ln>
            <a:noFill/>
          </a:ln>
        </p:spPr>
      </p:pic>
      <p:sp>
        <p:nvSpPr>
          <p:cNvPr id="520" name="Google Shape;520;p82"/>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Curiosidad</a:t>
            </a:r>
            <a:endParaRPr b="1" sz="4000">
              <a:solidFill>
                <a:schemeClr val="dk1"/>
              </a:solidFill>
              <a:latin typeface="DM Sans"/>
              <a:ea typeface="DM Sans"/>
              <a:cs typeface="DM Sans"/>
              <a:sym typeface="DM Sans"/>
            </a:endParaRPr>
          </a:p>
        </p:txBody>
      </p:sp>
      <p:sp>
        <p:nvSpPr>
          <p:cNvPr id="521" name="Google Shape;521;p82"/>
          <p:cNvSpPr txBox="1"/>
          <p:nvPr/>
        </p:nvSpPr>
        <p:spPr>
          <a:xfrm>
            <a:off x="3649500" y="2211613"/>
            <a:ext cx="498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Más allá del conocimiento a la hora de probar, un tester debe sentir</a:t>
            </a:r>
            <a:r>
              <a:rPr b="1" lang="es-419" sz="1350">
                <a:solidFill>
                  <a:schemeClr val="dk1"/>
                </a:solidFill>
                <a:latin typeface="DM Sans"/>
                <a:ea typeface="DM Sans"/>
                <a:cs typeface="DM Sans"/>
                <a:sym typeface="DM Sans"/>
              </a:rPr>
              <a:t> curiosidad por el producto</a:t>
            </a:r>
            <a:r>
              <a:rPr lang="es-419" sz="1350">
                <a:solidFill>
                  <a:schemeClr val="dk1"/>
                </a:solidFill>
                <a:latin typeface="DM Sans"/>
                <a:ea typeface="DM Sans"/>
                <a:cs typeface="DM Sans"/>
                <a:sym typeface="DM Sans"/>
              </a:rPr>
              <a:t> para poder imaginar mejores planes de prueba.</a:t>
            </a:r>
            <a:endParaRPr sz="1350">
              <a:latin typeface="DM Sans"/>
              <a:ea typeface="DM Sans"/>
              <a:cs typeface="DM Sans"/>
              <a:sym typeface="DM Sans"/>
            </a:endParaRPr>
          </a:p>
        </p:txBody>
      </p:sp>
      <p:sp>
        <p:nvSpPr>
          <p:cNvPr id="522" name="Google Shape;522;p82"/>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6" name="Shape 526"/>
        <p:cNvGrpSpPr/>
        <p:nvPr/>
      </p:nvGrpSpPr>
      <p:grpSpPr>
        <a:xfrm>
          <a:off x="0" y="0"/>
          <a:ext cx="0" cy="0"/>
          <a:chOff x="0" y="0"/>
          <a:chExt cx="0" cy="0"/>
        </a:xfrm>
      </p:grpSpPr>
      <p:pic>
        <p:nvPicPr>
          <p:cNvPr id="527" name="Google Shape;527;p83"/>
          <p:cNvPicPr preferRelativeResize="0"/>
          <p:nvPr/>
        </p:nvPicPr>
        <p:blipFill rotWithShape="1">
          <a:blip r:embed="rId3">
            <a:alphaModFix/>
          </a:blip>
          <a:srcRect b="3051" l="0" r="0" t="3042"/>
          <a:stretch/>
        </p:blipFill>
        <p:spPr>
          <a:xfrm>
            <a:off x="5712875" y="468275"/>
            <a:ext cx="2923973" cy="4118751"/>
          </a:xfrm>
          <a:prstGeom prst="rect">
            <a:avLst/>
          </a:prstGeom>
          <a:noFill/>
          <a:ln>
            <a:noFill/>
          </a:ln>
        </p:spPr>
      </p:pic>
      <p:sp>
        <p:nvSpPr>
          <p:cNvPr id="528" name="Google Shape;528;p8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Observación</a:t>
            </a:r>
            <a:endParaRPr b="1" sz="4000">
              <a:solidFill>
                <a:schemeClr val="dk1"/>
              </a:solidFill>
              <a:latin typeface="DM Sans"/>
              <a:ea typeface="DM Sans"/>
              <a:cs typeface="DM Sans"/>
              <a:sym typeface="DM Sans"/>
            </a:endParaRPr>
          </a:p>
        </p:txBody>
      </p:sp>
      <p:sp>
        <p:nvSpPr>
          <p:cNvPr id="529" name="Google Shape;529;p83"/>
          <p:cNvSpPr txBox="1"/>
          <p:nvPr/>
        </p:nvSpPr>
        <p:spPr>
          <a:xfrm>
            <a:off x="457725" y="2211625"/>
            <a:ext cx="4730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El tester está siempre en los </a:t>
            </a:r>
            <a:r>
              <a:rPr b="1" lang="es-419" sz="1350">
                <a:latin typeface="DM Sans"/>
                <a:ea typeface="DM Sans"/>
                <a:cs typeface="DM Sans"/>
                <a:sym typeface="DM Sans"/>
              </a:rPr>
              <a:t>detalles</a:t>
            </a:r>
            <a:r>
              <a:rPr lang="es-419" sz="1350">
                <a:latin typeface="DM Sans"/>
                <a:ea typeface="DM Sans"/>
                <a:cs typeface="DM Sans"/>
                <a:sym typeface="DM Sans"/>
              </a:rPr>
              <a:t> que el resto del equipo no observa.</a:t>
            </a:r>
            <a:endParaRPr sz="1350">
              <a:latin typeface="DM Sans"/>
              <a:ea typeface="DM Sans"/>
              <a:cs typeface="DM Sans"/>
              <a:sym typeface="DM Sans"/>
            </a:endParaRPr>
          </a:p>
        </p:txBody>
      </p:sp>
      <p:sp>
        <p:nvSpPr>
          <p:cNvPr id="530" name="Google Shape;530;p83"/>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84"/>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36" name="Google Shape;536;p84"/>
          <p:cNvPicPr preferRelativeResize="0"/>
          <p:nvPr/>
        </p:nvPicPr>
        <p:blipFill rotWithShape="1">
          <a:blip r:embed="rId3">
            <a:alphaModFix/>
          </a:blip>
          <a:srcRect b="2972" l="0" r="0" t="2972"/>
          <a:stretch/>
        </p:blipFill>
        <p:spPr>
          <a:xfrm>
            <a:off x="504875" y="468275"/>
            <a:ext cx="2923973" cy="4118751"/>
          </a:xfrm>
          <a:prstGeom prst="rect">
            <a:avLst/>
          </a:prstGeom>
          <a:noFill/>
          <a:ln>
            <a:noFill/>
          </a:ln>
        </p:spPr>
      </p:pic>
      <p:sp>
        <p:nvSpPr>
          <p:cNvPr id="537" name="Google Shape;537;p84"/>
          <p:cNvSpPr txBox="1"/>
          <p:nvPr/>
        </p:nvSpPr>
        <p:spPr>
          <a:xfrm>
            <a:off x="3649500" y="1104863"/>
            <a:ext cx="49872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Pensamiento lateral</a:t>
            </a:r>
            <a:endParaRPr b="1" sz="4000">
              <a:solidFill>
                <a:schemeClr val="dk1"/>
              </a:solidFill>
              <a:latin typeface="DM Sans"/>
              <a:ea typeface="DM Sans"/>
              <a:cs typeface="DM Sans"/>
              <a:sym typeface="DM Sans"/>
            </a:endParaRPr>
          </a:p>
        </p:txBody>
      </p:sp>
      <p:sp>
        <p:nvSpPr>
          <p:cNvPr id="538" name="Google Shape;538;p84"/>
          <p:cNvSpPr txBox="1"/>
          <p:nvPr/>
        </p:nvSpPr>
        <p:spPr>
          <a:xfrm>
            <a:off x="3649500" y="2476974"/>
            <a:ext cx="498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Viene junto con la creatividad para intentar resolver problemas</a:t>
            </a:r>
            <a:r>
              <a:rPr b="1" lang="es-419" sz="1350">
                <a:solidFill>
                  <a:schemeClr val="dk1"/>
                </a:solidFill>
                <a:latin typeface="DM Sans"/>
                <a:ea typeface="DM Sans"/>
                <a:cs typeface="DM Sans"/>
                <a:sym typeface="DM Sans"/>
              </a:rPr>
              <a:t> buscando vías alternativas,</a:t>
            </a:r>
            <a:r>
              <a:rPr lang="es-419" sz="1350">
                <a:solidFill>
                  <a:schemeClr val="dk1"/>
                </a:solidFill>
                <a:latin typeface="DM Sans"/>
                <a:ea typeface="DM Sans"/>
                <a:cs typeface="DM Sans"/>
                <a:sym typeface="DM Sans"/>
              </a:rPr>
              <a:t> siempre siendo imaginativo en los resultados.</a:t>
            </a:r>
            <a:endParaRPr sz="1350">
              <a:latin typeface="DM Sans"/>
              <a:ea typeface="DM Sans"/>
              <a:cs typeface="DM Sans"/>
              <a:sym typeface="DM Sans"/>
            </a:endParaRPr>
          </a:p>
        </p:txBody>
      </p:sp>
      <p:sp>
        <p:nvSpPr>
          <p:cNvPr id="539" name="Google Shape;539;p84"/>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85"/>
          <p:cNvPicPr preferRelativeResize="0"/>
          <p:nvPr/>
        </p:nvPicPr>
        <p:blipFill rotWithShape="1">
          <a:blip r:embed="rId3">
            <a:alphaModFix/>
          </a:blip>
          <a:srcRect b="2972" l="0" r="0" t="2972"/>
          <a:stretch/>
        </p:blipFill>
        <p:spPr>
          <a:xfrm>
            <a:off x="5712875" y="468275"/>
            <a:ext cx="2923973" cy="4118751"/>
          </a:xfrm>
          <a:prstGeom prst="rect">
            <a:avLst/>
          </a:prstGeom>
          <a:noFill/>
          <a:ln>
            <a:noFill/>
          </a:ln>
        </p:spPr>
      </p:pic>
      <p:sp>
        <p:nvSpPr>
          <p:cNvPr id="545" name="Google Shape;545;p85"/>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Clr>
                <a:schemeClr val="dk1"/>
              </a:buClr>
              <a:buSzPts val="1100"/>
              <a:buFont typeface="Arial"/>
              <a:buNone/>
            </a:pPr>
            <a:r>
              <a:rPr b="1" lang="es-419" sz="4000">
                <a:solidFill>
                  <a:schemeClr val="dk1"/>
                </a:solidFill>
                <a:latin typeface="DM Sans"/>
                <a:ea typeface="DM Sans"/>
                <a:cs typeface="DM Sans"/>
                <a:sym typeface="DM Sans"/>
              </a:rPr>
              <a:t>Empatía</a:t>
            </a:r>
            <a:endParaRPr b="1" sz="4000">
              <a:solidFill>
                <a:schemeClr val="dk1"/>
              </a:solidFill>
              <a:latin typeface="DM Sans"/>
              <a:ea typeface="DM Sans"/>
              <a:cs typeface="DM Sans"/>
              <a:sym typeface="DM Sans"/>
            </a:endParaRPr>
          </a:p>
        </p:txBody>
      </p:sp>
      <p:sp>
        <p:nvSpPr>
          <p:cNvPr id="546" name="Google Shape;546;p85"/>
          <p:cNvSpPr txBox="1"/>
          <p:nvPr/>
        </p:nvSpPr>
        <p:spPr>
          <a:xfrm>
            <a:off x="457725" y="2211625"/>
            <a:ext cx="47301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s-419" sz="1350">
                <a:solidFill>
                  <a:schemeClr val="dk1"/>
                </a:solidFill>
                <a:latin typeface="DM Sans"/>
                <a:ea typeface="DM Sans"/>
                <a:cs typeface="DM Sans"/>
                <a:sym typeface="DM Sans"/>
              </a:rPr>
              <a:t>Detrás de cada desarrollo, hay , al menos, una persona que trabajó en eso. Es importante tener empatía al momento de entregar información para cuidar las buenas relaciones con los pares, teniendo en cuenta, que todos tenemos el mismo objetivo: calidad.</a:t>
            </a:r>
            <a:endParaRPr sz="1350">
              <a:latin typeface="DM Sans"/>
              <a:ea typeface="DM Sans"/>
              <a:cs typeface="DM Sans"/>
              <a:sym typeface="DM Sans"/>
            </a:endParaRPr>
          </a:p>
        </p:txBody>
      </p:sp>
      <p:sp>
        <p:nvSpPr>
          <p:cNvPr id="547" name="Google Shape;547;p85"/>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sp>
        <p:nvSpPr>
          <p:cNvPr id="552" name="Google Shape;552;p86"/>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53" name="Google Shape;553;p86"/>
          <p:cNvPicPr preferRelativeResize="0"/>
          <p:nvPr/>
        </p:nvPicPr>
        <p:blipFill rotWithShape="1">
          <a:blip r:embed="rId3">
            <a:alphaModFix/>
          </a:blip>
          <a:srcRect b="0" l="27745" r="27740" t="0"/>
          <a:stretch/>
        </p:blipFill>
        <p:spPr>
          <a:xfrm>
            <a:off x="504875" y="338039"/>
            <a:ext cx="2923972" cy="4379222"/>
          </a:xfrm>
          <a:prstGeom prst="rect">
            <a:avLst/>
          </a:prstGeom>
          <a:noFill/>
          <a:ln>
            <a:noFill/>
          </a:ln>
        </p:spPr>
      </p:pic>
      <p:sp>
        <p:nvSpPr>
          <p:cNvPr id="554" name="Google Shape;554;p86"/>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Comunicación</a:t>
            </a:r>
            <a:endParaRPr b="1" sz="4000">
              <a:solidFill>
                <a:schemeClr val="dk1"/>
              </a:solidFill>
              <a:latin typeface="DM Sans"/>
              <a:ea typeface="DM Sans"/>
              <a:cs typeface="DM Sans"/>
              <a:sym typeface="DM Sans"/>
            </a:endParaRPr>
          </a:p>
        </p:txBody>
      </p:sp>
      <p:sp>
        <p:nvSpPr>
          <p:cNvPr id="555" name="Google Shape;555;p86"/>
          <p:cNvSpPr txBox="1"/>
          <p:nvPr/>
        </p:nvSpPr>
        <p:spPr>
          <a:xfrm>
            <a:off x="3649500" y="2476974"/>
            <a:ext cx="49872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solidFill>
                  <a:schemeClr val="dk1"/>
                </a:solidFill>
                <a:latin typeface="DM Sans"/>
                <a:ea typeface="DM Sans"/>
                <a:cs typeface="DM Sans"/>
                <a:sym typeface="DM Sans"/>
              </a:rPr>
              <a:t>Dado que el tester es el informador de reportes o defectos, es importante tener un buen nivel de comunicación tanto oral como escrito para poder transmitir la información.</a:t>
            </a:r>
            <a:endParaRPr sz="1350">
              <a:latin typeface="DM Sans"/>
              <a:ea typeface="DM Sans"/>
              <a:cs typeface="DM Sans"/>
              <a:sym typeface="DM Sans"/>
            </a:endParaRPr>
          </a:p>
        </p:txBody>
      </p:sp>
      <p:sp>
        <p:nvSpPr>
          <p:cNvPr id="556" name="Google Shape;556;p86"/>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latin typeface="DM Sans"/>
                <a:ea typeface="DM Sans"/>
                <a:cs typeface="DM Sans"/>
                <a:sym typeface="DM Sans"/>
              </a:rPr>
              <a:t>Fuente: Foto de </a:t>
            </a:r>
            <a:r>
              <a:rPr lang="es-419" sz="1350" u="sng">
                <a:solidFill>
                  <a:schemeClr val="hlink"/>
                </a:solidFill>
                <a:latin typeface="DM Sans"/>
                <a:ea typeface="DM Sans"/>
                <a:cs typeface="DM Sans"/>
                <a:sym typeface="DM Sans"/>
                <a:hlinkClick r:id="rId4"/>
              </a:rPr>
              <a:t>Pexels.</a:t>
            </a:r>
            <a:endParaRPr sz="135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7"/>
          <p:cNvSpPr txBox="1"/>
          <p:nvPr/>
        </p:nvSpPr>
        <p:spPr>
          <a:xfrm>
            <a:off x="524375" y="1436950"/>
            <a:ext cx="7762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Se necesita curiosidad para aprender. Se necesita coraje para desaprender.</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rPr b="1" lang="es-419" sz="2500">
                <a:solidFill>
                  <a:schemeClr val="lt1"/>
                </a:solidFill>
                <a:latin typeface="DM Sans"/>
                <a:ea typeface="DM Sans"/>
                <a:cs typeface="DM Sans"/>
                <a:sym typeface="DM Sans"/>
              </a:rPr>
              <a:t>Aprender requiere humildad para admitir que no sabes hoy. Desaprender requiere integridad para admitir que ayer estabas equivocado.</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rPr b="1" lang="es-419" sz="2500">
                <a:solidFill>
                  <a:schemeClr val="lt1"/>
                </a:solidFill>
                <a:latin typeface="DM Sans"/>
                <a:ea typeface="DM Sans"/>
                <a:cs typeface="DM Sans"/>
                <a:sym typeface="DM Sans"/>
              </a:rPr>
              <a:t>Aprender es evolucionar.</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rPr b="1" lang="es-419" sz="2500">
                <a:solidFill>
                  <a:schemeClr val="lt1"/>
                </a:solidFill>
                <a:latin typeface="DM Sans"/>
                <a:ea typeface="DM Sans"/>
                <a:cs typeface="DM Sans"/>
                <a:sym typeface="DM Sans"/>
              </a:rPr>
              <a:t>Desaprender es como uno se mantiene mientras el mundo evoluciona</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p:txBody>
      </p:sp>
      <p:sp>
        <p:nvSpPr>
          <p:cNvPr id="562" name="Google Shape;562;p87"/>
          <p:cNvSpPr txBox="1"/>
          <p:nvPr/>
        </p:nvSpPr>
        <p:spPr>
          <a:xfrm>
            <a:off x="2575825" y="4490188"/>
            <a:ext cx="4987200" cy="415500"/>
          </a:xfrm>
          <a:prstGeom prst="rect">
            <a:avLst/>
          </a:prstGeom>
          <a:noFill/>
          <a:ln>
            <a:noFill/>
          </a:ln>
        </p:spPr>
        <p:txBody>
          <a:bodyPr anchorCtr="0" anchor="t" bIns="91425" lIns="91425" spcFirstLastPara="1" rIns="91425" wrap="square" tIns="91425">
            <a:spAutoFit/>
          </a:bodyPr>
          <a:lstStyle/>
          <a:p>
            <a:pPr indent="-323850" lvl="0" marL="457200" rtl="0" algn="r">
              <a:spcBef>
                <a:spcPts val="0"/>
              </a:spcBef>
              <a:spcAft>
                <a:spcPts val="0"/>
              </a:spcAft>
              <a:buClr>
                <a:schemeClr val="lt2"/>
              </a:buClr>
              <a:buSzPts val="1500"/>
              <a:buFont typeface="DM Sans"/>
              <a:buChar char="-"/>
            </a:pPr>
            <a:r>
              <a:rPr lang="es-419" sz="1500">
                <a:solidFill>
                  <a:schemeClr val="lt2"/>
                </a:solidFill>
                <a:latin typeface="DM Sans"/>
                <a:ea typeface="DM Sans"/>
                <a:cs typeface="DM Sans"/>
                <a:sym typeface="DM Sans"/>
              </a:rPr>
              <a:t>Adam Grant</a:t>
            </a:r>
            <a:endParaRPr sz="1500">
              <a:solidFill>
                <a:schemeClr val="lt2"/>
              </a:solidFill>
              <a:latin typeface="DM Sans"/>
              <a:ea typeface="DM Sans"/>
              <a:cs typeface="DM Sans"/>
              <a:sym typeface="DM Sans"/>
            </a:endParaRPr>
          </a:p>
        </p:txBody>
      </p:sp>
      <p:pic>
        <p:nvPicPr>
          <p:cNvPr id="563" name="Google Shape;563;p87" title="imagen decorativa de comillas para cita"/>
          <p:cNvPicPr preferRelativeResize="0"/>
          <p:nvPr/>
        </p:nvPicPr>
        <p:blipFill>
          <a:blip r:embed="rId3">
            <a:alphaModFix/>
          </a:blip>
          <a:stretch>
            <a:fillRect/>
          </a:stretch>
        </p:blipFill>
        <p:spPr>
          <a:xfrm>
            <a:off x="577350" y="826025"/>
            <a:ext cx="744150" cy="51594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43"/>
          <p:cNvSpPr txBox="1"/>
          <p:nvPr/>
        </p:nvSpPr>
        <p:spPr>
          <a:xfrm>
            <a:off x="2275275" y="1925250"/>
            <a:ext cx="54720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Lo que debes saber</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antes de empezar</a:t>
            </a:r>
            <a:endParaRPr b="1" sz="4000">
              <a:solidFill>
                <a:srgbClr val="EAFF6A"/>
              </a:solidFill>
              <a:latin typeface="DM Sans"/>
              <a:ea typeface="DM Sans"/>
              <a:cs typeface="DM Sans"/>
              <a:sym typeface="DM Sans"/>
            </a:endParaRPr>
          </a:p>
        </p:txBody>
      </p:sp>
      <p:grpSp>
        <p:nvGrpSpPr>
          <p:cNvPr id="144" name="Google Shape;144;p43"/>
          <p:cNvGrpSpPr/>
          <p:nvPr/>
        </p:nvGrpSpPr>
        <p:grpSpPr>
          <a:xfrm>
            <a:off x="1396726" y="2202288"/>
            <a:ext cx="738900" cy="738910"/>
            <a:chOff x="4202551" y="710825"/>
            <a:chExt cx="738900" cy="738910"/>
          </a:xfrm>
        </p:grpSpPr>
        <p:sp>
          <p:nvSpPr>
            <p:cNvPr id="145" name="Google Shape;145;p43"/>
            <p:cNvSpPr/>
            <p:nvPr/>
          </p:nvSpPr>
          <p:spPr>
            <a:xfrm>
              <a:off x="4202551" y="710835"/>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43" title="icono de signo de exclamación"/>
            <p:cNvSpPr txBox="1"/>
            <p:nvPr/>
          </p:nvSpPr>
          <p:spPr>
            <a:xfrm>
              <a:off x="4403625" y="710825"/>
              <a:ext cx="2331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a:t>
              </a:r>
              <a:endParaRPr b="1" sz="4000">
                <a:solidFill>
                  <a:schemeClr val="dk1"/>
                </a:solidFill>
                <a:latin typeface="DM Sans"/>
                <a:ea typeface="DM Sans"/>
                <a:cs typeface="DM Sans"/>
                <a:sym typeface="DM Sans"/>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grpSp>
        <p:nvGrpSpPr>
          <p:cNvPr id="568" name="Google Shape;568;p88"/>
          <p:cNvGrpSpPr/>
          <p:nvPr/>
        </p:nvGrpSpPr>
        <p:grpSpPr>
          <a:xfrm>
            <a:off x="4202556" y="994173"/>
            <a:ext cx="738900" cy="738900"/>
            <a:chOff x="974706" y="2467173"/>
            <a:chExt cx="738900" cy="738900"/>
          </a:xfrm>
        </p:grpSpPr>
        <p:sp>
          <p:nvSpPr>
            <p:cNvPr id="569" name="Google Shape;569;p8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0" name="Google Shape;570;p8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71" name="Google Shape;571;p88"/>
          <p:cNvSpPr txBox="1"/>
          <p:nvPr/>
        </p:nvSpPr>
        <p:spPr>
          <a:xfrm>
            <a:off x="729750" y="1925250"/>
            <a:ext cx="76845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Pondremos a prueba nuestras habilidades como tester</a:t>
            </a:r>
            <a:endParaRPr b="1" sz="4000">
              <a:solidFill>
                <a:schemeClr val="dk1"/>
              </a:solidFill>
              <a:highlight>
                <a:srgbClr val="EAFF6A"/>
              </a:highlight>
              <a:latin typeface="DM Sans"/>
              <a:ea typeface="DM Sans"/>
              <a:cs typeface="DM Sans"/>
              <a:sym typeface="DM Sans"/>
            </a:endParaRPr>
          </a:p>
        </p:txBody>
      </p:sp>
      <p:sp>
        <p:nvSpPr>
          <p:cNvPr id="572" name="Google Shape;572;p88"/>
          <p:cNvSpPr txBox="1"/>
          <p:nvPr/>
        </p:nvSpPr>
        <p:spPr>
          <a:xfrm>
            <a:off x="987300" y="40328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sp>
        <p:nvSpPr>
          <p:cNvPr id="573" name="Google Shape;573;p88"/>
          <p:cNvSpPr txBox="1"/>
          <p:nvPr/>
        </p:nvSpPr>
        <p:spPr>
          <a:xfrm>
            <a:off x="987300" y="3085563"/>
            <a:ext cx="7169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2000">
                <a:solidFill>
                  <a:srgbClr val="999999"/>
                </a:solidFill>
                <a:latin typeface="DM Sans"/>
                <a:ea typeface="DM Sans"/>
                <a:cs typeface="DM Sans"/>
                <a:sym typeface="DM Sans"/>
              </a:rPr>
              <a:t>Revisaremos una página/plataforma de la cual seamos usuarios, poniendo en práctica nuestro ojo de Tester.</a:t>
            </a:r>
            <a:endParaRPr sz="2000">
              <a:solidFill>
                <a:srgbClr val="999999"/>
              </a:solidFill>
              <a:latin typeface="DM Sans"/>
              <a:ea typeface="DM Sans"/>
              <a:cs typeface="DM Sans"/>
              <a:sym typeface="DM Sans"/>
            </a:endParaRPr>
          </a:p>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grpSp>
        <p:nvGrpSpPr>
          <p:cNvPr id="578" name="Google Shape;578;p89"/>
          <p:cNvGrpSpPr/>
          <p:nvPr/>
        </p:nvGrpSpPr>
        <p:grpSpPr>
          <a:xfrm>
            <a:off x="457347" y="468297"/>
            <a:ext cx="431074" cy="431074"/>
            <a:chOff x="974706" y="2467173"/>
            <a:chExt cx="738900" cy="738900"/>
          </a:xfrm>
        </p:grpSpPr>
        <p:sp>
          <p:nvSpPr>
            <p:cNvPr id="579" name="Google Shape;579;p8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80" name="Google Shape;580;p8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581" name="Google Shape;581;p89"/>
          <p:cNvSpPr txBox="1"/>
          <p:nvPr/>
        </p:nvSpPr>
        <p:spPr>
          <a:xfrm>
            <a:off x="501450" y="1081750"/>
            <a:ext cx="7479000" cy="1847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Pondremos a prueba nuestras habilidades como tester</a:t>
            </a:r>
            <a:endParaRPr b="1" sz="4000">
              <a:solidFill>
                <a:schemeClr val="dk1"/>
              </a:solidFill>
              <a:latin typeface="DM Sans"/>
              <a:ea typeface="DM Sans"/>
              <a:cs typeface="DM Sans"/>
              <a:sym typeface="DM Sans"/>
            </a:endParaRPr>
          </a:p>
        </p:txBody>
      </p:sp>
      <p:pic>
        <p:nvPicPr>
          <p:cNvPr id="582" name="Google Shape;582;p8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583" name="Google Shape;583;p89"/>
          <p:cNvSpPr txBox="1"/>
          <p:nvPr/>
        </p:nvSpPr>
        <p:spPr>
          <a:xfrm>
            <a:off x="501450" y="2928850"/>
            <a:ext cx="65301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Los invitamos a revisar una APP que sean usuarios habituales.</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¡Con ojo de Tester!</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¿Se les ocurre alguna idea para mejorar la experiencia del usuario?, ¿Cuál?.</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Tengamos en cuenta: Proceso del usuario y navegación. </a:t>
            </a:r>
            <a:endParaRPr sz="1350">
              <a:latin typeface="DM Sans"/>
              <a:ea typeface="DM Sans"/>
              <a:cs typeface="DM Sans"/>
              <a:sym typeface="DM Sans"/>
            </a:endParaRPr>
          </a:p>
        </p:txBody>
      </p:sp>
      <p:sp>
        <p:nvSpPr>
          <p:cNvPr id="584" name="Google Shape;584;p8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
        <p:nvSpPr>
          <p:cNvPr id="585" name="Google Shape;585;p89"/>
          <p:cNvSpPr txBox="1"/>
          <p:nvPr/>
        </p:nvSpPr>
        <p:spPr>
          <a:xfrm>
            <a:off x="3369750" y="4148650"/>
            <a:ext cx="2404500" cy="392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s-419" sz="1350">
                <a:solidFill>
                  <a:srgbClr val="83AEFB"/>
                </a:solidFill>
                <a:latin typeface="DM Sans"/>
                <a:ea typeface="DM Sans"/>
                <a:cs typeface="DM Sans"/>
                <a:sym typeface="DM Sans"/>
              </a:rPr>
              <a:t>Duración: </a:t>
            </a:r>
            <a:r>
              <a:rPr b="1" lang="es-419" sz="1350">
                <a:solidFill>
                  <a:srgbClr val="83AEFB"/>
                </a:solidFill>
                <a:latin typeface="DM Sans"/>
                <a:ea typeface="DM Sans"/>
                <a:cs typeface="DM Sans"/>
                <a:sym typeface="DM Sans"/>
              </a:rPr>
              <a:t>10 minutos</a:t>
            </a:r>
            <a:endParaRPr b="1" sz="1350">
              <a:solidFill>
                <a:srgbClr val="83AEFB"/>
              </a:solidFill>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grpSp>
        <p:nvGrpSpPr>
          <p:cNvPr id="590" name="Google Shape;590;p90"/>
          <p:cNvGrpSpPr/>
          <p:nvPr/>
        </p:nvGrpSpPr>
        <p:grpSpPr>
          <a:xfrm>
            <a:off x="473370" y="619431"/>
            <a:ext cx="738905" cy="738905"/>
            <a:chOff x="575612" y="1950748"/>
            <a:chExt cx="431100" cy="431100"/>
          </a:xfrm>
        </p:grpSpPr>
        <p:sp>
          <p:nvSpPr>
            <p:cNvPr id="591" name="Google Shape;591;p9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2" name="Google Shape;592;p90"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593" name="Google Shape;593;p9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594" name="Google Shape;594;p90"/>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¿Creen que la calidad del software es responsabilidad </a:t>
            </a:r>
            <a:r>
              <a:rPr lang="es-419" sz="2500">
                <a:solidFill>
                  <a:srgbClr val="B7B7B7"/>
                </a:solidFill>
                <a:latin typeface="DM Sans"/>
                <a:ea typeface="DM Sans"/>
                <a:cs typeface="DM Sans"/>
                <a:sym typeface="DM Sans"/>
              </a:rPr>
              <a:t>únicamente</a:t>
            </a:r>
            <a:r>
              <a:rPr lang="es-419" sz="2500">
                <a:solidFill>
                  <a:srgbClr val="B7B7B7"/>
                </a:solidFill>
                <a:latin typeface="DM Sans"/>
                <a:ea typeface="DM Sans"/>
                <a:cs typeface="DM Sans"/>
                <a:sym typeface="DM Sans"/>
              </a:rPr>
              <a:t> del tester?</a:t>
            </a:r>
            <a:endParaRPr sz="2500">
              <a:solidFill>
                <a:srgbClr val="B7B7B7"/>
              </a:solidFill>
              <a:latin typeface="DM Sans"/>
              <a:ea typeface="DM Sans"/>
              <a:cs typeface="DM Sans"/>
              <a:sym typeface="DM Sans"/>
            </a:endParaRPr>
          </a:p>
        </p:txBody>
      </p:sp>
      <p:sp>
        <p:nvSpPr>
          <p:cNvPr id="595" name="Google Shape;595;p90"/>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¿Verdadero o falso?</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rPr lang="es-419" sz="2000">
                <a:solidFill>
                  <a:srgbClr val="83AEFB"/>
                </a:solidFill>
                <a:latin typeface="DM Sans"/>
                <a:ea typeface="DM Sans"/>
                <a:cs typeface="DM Sans"/>
                <a:sym typeface="DM Sans"/>
              </a:rPr>
              <a:t>Contesta la encuesta de Zoom </a:t>
            </a:r>
            <a:endParaRPr sz="2000">
              <a:solidFill>
                <a:srgbClr val="83AEFB"/>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91"/>
          <p:cNvSpPr txBox="1"/>
          <p:nvPr/>
        </p:nvSpPr>
        <p:spPr>
          <a:xfrm>
            <a:off x="1404863" y="1941375"/>
            <a:ext cx="6221400" cy="2401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Quality Assurance</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 </a:t>
            </a:r>
            <a:r>
              <a:rPr b="1" lang="es-419" sz="4000">
                <a:solidFill>
                  <a:srgbClr val="EA90FF"/>
                </a:solidFill>
                <a:latin typeface="DM Sans"/>
                <a:ea typeface="DM Sans"/>
                <a:cs typeface="DM Sans"/>
                <a:sym typeface="DM Sans"/>
              </a:rPr>
              <a:t>y </a:t>
            </a:r>
            <a:endParaRPr b="1" sz="4000">
              <a:solidFill>
                <a:srgbClr val="EA90FF"/>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EA90FF"/>
                </a:solidFill>
                <a:latin typeface="DM Sans"/>
                <a:ea typeface="DM Sans"/>
                <a:cs typeface="DM Sans"/>
                <a:sym typeface="DM Sans"/>
              </a:rPr>
              <a:t>Quality Control</a:t>
            </a:r>
            <a:endParaRPr b="1" sz="4000">
              <a:solidFill>
                <a:srgbClr val="EA90FF"/>
              </a:solidFill>
              <a:latin typeface="DM Sans"/>
              <a:ea typeface="DM Sans"/>
              <a:cs typeface="DM Sans"/>
              <a:sym typeface="DM Sans"/>
            </a:endParaRPr>
          </a:p>
          <a:p>
            <a:pPr indent="0" lvl="0" marL="0" rtl="0" algn="l">
              <a:lnSpc>
                <a:spcPct val="90000"/>
              </a:lnSpc>
              <a:spcBef>
                <a:spcPts val="0"/>
              </a:spcBef>
              <a:spcAft>
                <a:spcPts val="0"/>
              </a:spcAft>
              <a:buNone/>
            </a:pPr>
            <a:r>
              <a:t/>
            </a:r>
            <a:endParaRPr b="1" sz="4000">
              <a:solidFill>
                <a:srgbClr val="EA90FF"/>
              </a:solidFill>
              <a:latin typeface="DM Sans"/>
              <a:ea typeface="DM Sans"/>
              <a:cs typeface="DM Sans"/>
              <a:sym typeface="DM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9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DEVs vs QAs</a:t>
            </a:r>
            <a:endParaRPr b="1" sz="4000">
              <a:solidFill>
                <a:schemeClr val="dk1"/>
              </a:solidFill>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p9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DEVs vs QAs</a:t>
            </a:r>
            <a:endParaRPr b="1" sz="4000">
              <a:solidFill>
                <a:schemeClr val="dk1"/>
              </a:solidFill>
              <a:latin typeface="DM Sans"/>
              <a:ea typeface="DM Sans"/>
              <a:cs typeface="DM Sans"/>
              <a:sym typeface="DM Sans"/>
            </a:endParaRPr>
          </a:p>
        </p:txBody>
      </p:sp>
      <p:sp>
        <p:nvSpPr>
          <p:cNvPr id="611" name="Google Shape;611;p93"/>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Es bien conocido la riña que existe entre ambas profesiones. Esto sucede debido al tipo de análisis que realiza cada rol.</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
        <p:nvSpPr>
          <p:cNvPr id="612" name="Google Shape;612;p93"/>
          <p:cNvSpPr txBox="1"/>
          <p:nvPr/>
        </p:nvSpPr>
        <p:spPr>
          <a:xfrm>
            <a:off x="4527575" y="1908175"/>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highlight>
                  <a:srgbClr val="EA90FF"/>
                </a:highlight>
                <a:latin typeface="DM Sans"/>
                <a:ea typeface="DM Sans"/>
                <a:cs typeface="DM Sans"/>
                <a:sym typeface="DM Sans"/>
              </a:rPr>
              <a:t>¿Cuál es la diferencia?</a:t>
            </a:r>
            <a:endParaRPr sz="1350">
              <a:highlight>
                <a:srgbClr val="EA90FF"/>
              </a:highlight>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 Los desarrolladores se interesan porque el producto funcione, mientras que los testers buscan que funcione bien y acorde a lo que se documenta. </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9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DEVs vs QAs</a:t>
            </a:r>
            <a:endParaRPr b="1" sz="3500">
              <a:solidFill>
                <a:schemeClr val="lt1"/>
              </a:solidFill>
              <a:latin typeface="DM Sans"/>
              <a:ea typeface="DM Sans"/>
              <a:cs typeface="DM Sans"/>
              <a:sym typeface="DM Sans"/>
            </a:endParaRPr>
          </a:p>
        </p:txBody>
      </p:sp>
      <p:pic>
        <p:nvPicPr>
          <p:cNvPr id="618" name="Google Shape;618;p94" title="QA vs Dev">
            <a:hlinkClick r:id="rId3"/>
          </p:cNvPr>
          <p:cNvPicPr preferRelativeResize="0"/>
          <p:nvPr/>
        </p:nvPicPr>
        <p:blipFill>
          <a:blip r:embed="rId4">
            <a:alphaModFix/>
          </a:blip>
          <a:stretch>
            <a:fillRect/>
          </a:stretch>
        </p:blipFill>
        <p:spPr>
          <a:xfrm>
            <a:off x="1755325" y="1071575"/>
            <a:ext cx="5327200" cy="36739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8"/>
                                        </p:tgtEl>
                                        <p:attrNameLst>
                                          <p:attrName>style.visibility</p:attrName>
                                        </p:attrNameLst>
                                      </p:cBhvr>
                                      <p:to>
                                        <p:strVal val="visible"/>
                                      </p:to>
                                    </p:set>
                                    <p:animEffect filter="fade" transition="in">
                                      <p:cBhvr>
                                        <p:cTn dur="1000"/>
                                        <p:tgtEl>
                                          <p:spTgt spid="6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95"/>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5"/>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lt1"/>
                </a:solidFill>
                <a:latin typeface="DM Sans"/>
                <a:ea typeface="DM Sans"/>
                <a:cs typeface="DM Sans"/>
                <a:sym typeface="DM Sans"/>
              </a:rPr>
              <a:t>DEVs vs QAs</a:t>
            </a:r>
            <a:endParaRPr b="1" sz="3500">
              <a:solidFill>
                <a:schemeClr val="lt1"/>
              </a:solidFill>
              <a:latin typeface="DM Sans"/>
              <a:ea typeface="DM Sans"/>
              <a:cs typeface="DM Sans"/>
              <a:sym typeface="DM Sans"/>
            </a:endParaRPr>
          </a:p>
        </p:txBody>
      </p:sp>
      <p:sp>
        <p:nvSpPr>
          <p:cNvPr id="625" name="Google Shape;625;p95"/>
          <p:cNvSpPr txBox="1"/>
          <p:nvPr/>
        </p:nvSpPr>
        <p:spPr>
          <a:xfrm>
            <a:off x="745000" y="2263950"/>
            <a:ext cx="279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a:latin typeface="DM Sans"/>
                <a:ea typeface="DM Sans"/>
                <a:cs typeface="DM Sans"/>
                <a:sym typeface="DM Sans"/>
              </a:rPr>
              <a:t>Pero recuerden.</a:t>
            </a:r>
            <a:endParaRPr b="1">
              <a:latin typeface="DM Sans"/>
              <a:ea typeface="DM Sans"/>
              <a:cs typeface="DM Sans"/>
              <a:sym typeface="DM Sans"/>
            </a:endParaRPr>
          </a:p>
          <a:p>
            <a:pPr indent="0" lvl="0" marL="0" rtl="0" algn="l">
              <a:spcBef>
                <a:spcPts val="0"/>
              </a:spcBef>
              <a:spcAft>
                <a:spcPts val="0"/>
              </a:spcAft>
              <a:buNone/>
            </a:pPr>
            <a:r>
              <a:rPr b="1" lang="es-419">
                <a:latin typeface="DM Sans"/>
                <a:ea typeface="DM Sans"/>
                <a:cs typeface="DM Sans"/>
                <a:sym typeface="DM Sans"/>
              </a:rPr>
              <a:t>¡Los devs son amigos!</a:t>
            </a:r>
            <a:endParaRPr b="1">
              <a:latin typeface="DM Sans"/>
              <a:ea typeface="DM Sans"/>
              <a:cs typeface="DM Sans"/>
              <a:sym typeface="DM Sans"/>
            </a:endParaRPr>
          </a:p>
        </p:txBody>
      </p:sp>
      <p:pic>
        <p:nvPicPr>
          <p:cNvPr id="626" name="Google Shape;626;p95"/>
          <p:cNvPicPr preferRelativeResize="0"/>
          <p:nvPr/>
        </p:nvPicPr>
        <p:blipFill rotWithShape="1">
          <a:blip r:embed="rId3">
            <a:alphaModFix/>
          </a:blip>
          <a:srcRect b="0" l="0" r="0" t="0"/>
          <a:stretch/>
        </p:blipFill>
        <p:spPr>
          <a:xfrm>
            <a:off x="3926575" y="1494313"/>
            <a:ext cx="3821750" cy="27070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9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¿Qué tan técnico es un tester?</a:t>
            </a:r>
            <a:endParaRPr b="1" sz="4000">
              <a:solidFill>
                <a:schemeClr val="dk1"/>
              </a:solidFill>
              <a:latin typeface="DM Sans"/>
              <a:ea typeface="DM Sans"/>
              <a:cs typeface="DM Sans"/>
              <a:sym typeface="DM Sans"/>
            </a:endParaRPr>
          </a:p>
        </p:txBody>
      </p:sp>
      <p:sp>
        <p:nvSpPr>
          <p:cNvPr id="632" name="Google Shape;632;p96"/>
          <p:cNvSpPr txBox="1"/>
          <p:nvPr/>
        </p:nvSpPr>
        <p:spPr>
          <a:xfrm>
            <a:off x="473350" y="2387825"/>
            <a:ext cx="3834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Tanto como el profesional desee… Existen diversas áreas dentro del QA, y cada una requiere (o no) ciertos conocimientos técnicos.</a:t>
            </a:r>
            <a:endParaRPr sz="1350">
              <a:latin typeface="DM Sans"/>
              <a:ea typeface="DM Sans"/>
              <a:cs typeface="DM Sans"/>
              <a:sym typeface="DM Sans"/>
            </a:endParaRPr>
          </a:p>
        </p:txBody>
      </p:sp>
      <p:sp>
        <p:nvSpPr>
          <p:cNvPr id="633" name="Google Shape;633;p96"/>
          <p:cNvSpPr txBox="1"/>
          <p:nvPr/>
        </p:nvSpPr>
        <p:spPr>
          <a:xfrm>
            <a:off x="4527575" y="2387825"/>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No es necesario saber programar para ser tester QA.</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Esto es mucho muy importante.</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highlight>
                <a:srgbClr val="EA90FF"/>
              </a:highlight>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9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Seniority en QA</a:t>
            </a:r>
            <a:endParaRPr b="1" sz="4000">
              <a:solidFill>
                <a:schemeClr val="dk1"/>
              </a:solidFill>
              <a:latin typeface="DM Sans"/>
              <a:ea typeface="DM Sans"/>
              <a:cs typeface="DM Sans"/>
              <a:sym typeface="DM Sans"/>
            </a:endParaRPr>
          </a:p>
        </p:txBody>
      </p:sp>
      <p:sp>
        <p:nvSpPr>
          <p:cNvPr id="639" name="Google Shape;639;p97"/>
          <p:cNvSpPr txBox="1"/>
          <p:nvPr/>
        </p:nvSpPr>
        <p:spPr>
          <a:xfrm>
            <a:off x="473350" y="1883400"/>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Al QA se lo denomina Analista de Calidad, y acorde al desarrollo profesional y las nuevas habilidades que vamos consiguiendo con el tiempo, se irá  estableciendo nuestro seniority.</a:t>
            </a:r>
            <a:endParaRPr sz="1350">
              <a:latin typeface="DM Sans"/>
              <a:ea typeface="DM Sans"/>
              <a:cs typeface="DM Sans"/>
              <a:sym typeface="DM Sans"/>
            </a:endParaRPr>
          </a:p>
        </p:txBody>
      </p:sp>
      <p:sp>
        <p:nvSpPr>
          <p:cNvPr id="640" name="Google Shape;640;p97"/>
          <p:cNvSpPr txBox="1"/>
          <p:nvPr/>
        </p:nvSpPr>
        <p:spPr>
          <a:xfrm>
            <a:off x="4476550" y="1883400"/>
            <a:ext cx="3834600" cy="2065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highlight>
                  <a:srgbClr val="EA90FF"/>
                </a:highlight>
                <a:latin typeface="DM Sans"/>
                <a:ea typeface="DM Sans"/>
                <a:cs typeface="DM Sans"/>
                <a:sym typeface="DM Sans"/>
              </a:rPr>
              <a:t>QA Junior: </a:t>
            </a:r>
            <a:r>
              <a:rPr lang="es-419" sz="1350">
                <a:latin typeface="DM Sans"/>
                <a:ea typeface="DM Sans"/>
                <a:cs typeface="DM Sans"/>
                <a:sym typeface="DM Sans"/>
              </a:rPr>
              <a:t>podrá hacer documentacion y realizar pruebas como algo cotidiano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highlight>
                  <a:srgbClr val="EA90FF"/>
                </a:highlight>
                <a:latin typeface="DM Sans"/>
                <a:ea typeface="DM Sans"/>
                <a:cs typeface="DM Sans"/>
                <a:sym typeface="DM Sans"/>
              </a:rPr>
              <a:t>QA SemiSenior:</a:t>
            </a:r>
            <a:r>
              <a:rPr lang="es-419" sz="1350">
                <a:latin typeface="DM Sans"/>
                <a:ea typeface="DM Sans"/>
                <a:cs typeface="DM Sans"/>
                <a:sym typeface="DM Sans"/>
              </a:rPr>
              <a:t> sabrá manejar muchas herramientas para realizar distintos tipos de prueba.</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highlight>
                  <a:srgbClr val="EA90FF"/>
                </a:highlight>
                <a:latin typeface="DM Sans"/>
                <a:ea typeface="DM Sans"/>
                <a:cs typeface="DM Sans"/>
                <a:sym typeface="DM Sans"/>
              </a:rPr>
              <a:t>QA Senior:</a:t>
            </a:r>
            <a:r>
              <a:rPr lang="es-419" sz="1350">
                <a:latin typeface="DM Sans"/>
                <a:ea typeface="DM Sans"/>
                <a:cs typeface="DM Sans"/>
                <a:sym typeface="DM Sans"/>
              </a:rPr>
              <a:t> podrá abrir el código del desarrollador para corregirlo.</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44"/>
          <p:cNvSpPr txBox="1"/>
          <p:nvPr/>
        </p:nvSpPr>
        <p:spPr>
          <a:xfrm>
            <a:off x="1461300" y="1953000"/>
            <a:ext cx="6221400" cy="12375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Acuerdos </a:t>
            </a:r>
            <a:endParaRPr b="1" sz="38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3800">
                <a:solidFill>
                  <a:schemeClr val="dk1"/>
                </a:solidFill>
                <a:latin typeface="DM Sans"/>
                <a:ea typeface="DM Sans"/>
                <a:cs typeface="DM Sans"/>
                <a:sym typeface="DM Sans"/>
              </a:rPr>
              <a:t>y compromisos</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 name="Shape 644"/>
        <p:cNvGrpSpPr/>
        <p:nvPr/>
      </p:nvGrpSpPr>
      <p:grpSpPr>
        <a:xfrm>
          <a:off x="0" y="0"/>
          <a:ext cx="0" cy="0"/>
          <a:chOff x="0" y="0"/>
          <a:chExt cx="0" cy="0"/>
        </a:xfrm>
      </p:grpSpPr>
      <p:sp>
        <p:nvSpPr>
          <p:cNvPr id="645" name="Google Shape;645;p98"/>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s-419"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646" name="Google Shape;646;p98"/>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p99"/>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Rooms</a:t>
            </a:r>
            <a:endParaRPr b="1" sz="3500">
              <a:solidFill>
                <a:srgbClr val="EAFF6A"/>
              </a:solidFill>
              <a:latin typeface="DM Sans"/>
              <a:ea typeface="DM Sans"/>
              <a:cs typeface="DM Sans"/>
              <a:sym typeface="DM Sans"/>
            </a:endParaRPr>
          </a:p>
        </p:txBody>
      </p:sp>
      <p:sp>
        <p:nvSpPr>
          <p:cNvPr id="652" name="Google Shape;652;p99"/>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¡Nuestro primer testing!</a:t>
            </a:r>
            <a:endParaRPr sz="2500">
              <a:solidFill>
                <a:srgbClr val="DEFC52"/>
              </a:solidFill>
              <a:latin typeface="Helvetica Neue Light"/>
              <a:ea typeface="Helvetica Neue Light"/>
              <a:cs typeface="Helvetica Neue Light"/>
              <a:sym typeface="Helvetica Neue Light"/>
            </a:endParaRPr>
          </a:p>
        </p:txBody>
      </p:sp>
      <p:sp>
        <p:nvSpPr>
          <p:cNvPr id="653" name="Google Shape;653;p99"/>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10 minutos</a:t>
            </a:r>
            <a:endParaRPr b="1" sz="2000">
              <a:solidFill>
                <a:srgbClr val="83AEFB"/>
              </a:solidFill>
              <a:latin typeface="DM Sans"/>
              <a:ea typeface="DM Sans"/>
              <a:cs typeface="DM Sans"/>
              <a:sym typeface="DM Sans"/>
            </a:endParaRPr>
          </a:p>
        </p:txBody>
      </p:sp>
      <p:grpSp>
        <p:nvGrpSpPr>
          <p:cNvPr id="654" name="Google Shape;654;p99"/>
          <p:cNvGrpSpPr/>
          <p:nvPr/>
        </p:nvGrpSpPr>
        <p:grpSpPr>
          <a:xfrm>
            <a:off x="473351" y="619523"/>
            <a:ext cx="738900" cy="738900"/>
            <a:chOff x="473351" y="619523"/>
            <a:chExt cx="738900" cy="738900"/>
          </a:xfrm>
        </p:grpSpPr>
        <p:sp>
          <p:nvSpPr>
            <p:cNvPr id="655" name="Google Shape;655;p99"/>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99"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57" name="Google Shape;657;p99"/>
          <p:cNvSpPr txBox="1"/>
          <p:nvPr/>
        </p:nvSpPr>
        <p:spPr>
          <a:xfrm>
            <a:off x="473350" y="21955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¡Encuentren según su criterio qué cosas andan mal!</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0"/>
          <p:cNvSpPr txBox="1"/>
          <p:nvPr/>
        </p:nvSpPr>
        <p:spPr>
          <a:xfrm>
            <a:off x="4519500" y="1820650"/>
            <a:ext cx="3834600" cy="24900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Apertura al aprendizaje</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Siempre, pero siempre puedes seguir aprendiendo. Compartir el conocimiento es válido, la construcción colaborativa es la propuesta.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Todas las voces</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Escuchar a todos, todos podemos reflexionar. Dejar el espacio para que todos podamos participar.</a:t>
            </a:r>
            <a:endParaRPr sz="1350" u="sng">
              <a:solidFill>
                <a:schemeClr val="dk1"/>
              </a:solidFill>
              <a:latin typeface="DM Sans"/>
              <a:ea typeface="DM Sans"/>
              <a:cs typeface="DM Sans"/>
              <a:sym typeface="DM Sans"/>
            </a:endParaRPr>
          </a:p>
        </p:txBody>
      </p:sp>
      <p:sp>
        <p:nvSpPr>
          <p:cNvPr id="663" name="Google Shape;663;p100"/>
          <p:cNvSpPr txBox="1"/>
          <p:nvPr/>
        </p:nvSpPr>
        <p:spPr>
          <a:xfrm>
            <a:off x="442200" y="1820650"/>
            <a:ext cx="3834600" cy="1866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Presencia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Participar y “estar” en la clase, que tu alrededor no te distraiga</a:t>
            </a:r>
            <a:endParaRPr sz="1350">
              <a:solidFill>
                <a:schemeClr val="dk1"/>
              </a:solidFill>
              <a:latin typeface="DM Sans"/>
              <a:ea typeface="DM Sans"/>
              <a:cs typeface="DM Sans"/>
              <a:sym typeface="DM Sans"/>
            </a:endParaRPr>
          </a:p>
          <a:p>
            <a:pPr indent="0" lvl="0" marL="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0" lvl="0" marL="0" rtl="0" algn="l">
              <a:lnSpc>
                <a:spcPct val="100000"/>
              </a:lnSpc>
              <a:spcBef>
                <a:spcPts val="0"/>
              </a:spcBef>
              <a:spcAft>
                <a:spcPts val="0"/>
              </a:spcAft>
              <a:buNone/>
            </a:pPr>
            <a:r>
              <a:rPr b="1" lang="es-419" sz="1350">
                <a:solidFill>
                  <a:schemeClr val="dk1"/>
                </a:solidFill>
                <a:latin typeface="DM Sans"/>
                <a:ea typeface="DM Sans"/>
                <a:cs typeface="DM Sans"/>
                <a:sym typeface="DM Sans"/>
              </a:rPr>
              <a:t>Escucha activa</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Escuchar más allá de lo que la persona está expresando directamente</a:t>
            </a:r>
            <a:endParaRPr sz="1350" u="sng">
              <a:solidFill>
                <a:schemeClr val="dk1"/>
              </a:solidFill>
              <a:latin typeface="DM Sans"/>
              <a:ea typeface="DM Sans"/>
              <a:cs typeface="DM Sans"/>
              <a:sym typeface="DM Sans"/>
            </a:endParaRPr>
          </a:p>
        </p:txBody>
      </p:sp>
      <p:sp>
        <p:nvSpPr>
          <p:cNvPr id="664" name="Google Shape;664;p100"/>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Acuerdos</a:t>
            </a:r>
            <a:endParaRPr b="1" sz="4000">
              <a:solidFill>
                <a:schemeClr val="dk1"/>
              </a:solidFill>
              <a:latin typeface="DM Sans"/>
              <a:ea typeface="DM Sans"/>
              <a:cs typeface="DM Sans"/>
              <a:sym typeface="DM Sans"/>
            </a:endParaRPr>
          </a:p>
        </p:txBody>
      </p:sp>
      <p:sp>
        <p:nvSpPr>
          <p:cNvPr id="665" name="Google Shape;665;p100"/>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grpSp>
        <p:nvGrpSpPr>
          <p:cNvPr id="666" name="Google Shape;666;p100"/>
          <p:cNvGrpSpPr/>
          <p:nvPr/>
        </p:nvGrpSpPr>
        <p:grpSpPr>
          <a:xfrm>
            <a:off x="457350" y="468286"/>
            <a:ext cx="431074" cy="431074"/>
            <a:chOff x="473351" y="619523"/>
            <a:chExt cx="738900" cy="738900"/>
          </a:xfrm>
        </p:grpSpPr>
        <p:sp>
          <p:nvSpPr>
            <p:cNvPr id="667" name="Google Shape;667;p100"/>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68" name="Google Shape;668;p100"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grpSp>
        <p:nvGrpSpPr>
          <p:cNvPr id="673" name="Google Shape;673;p101"/>
          <p:cNvGrpSpPr/>
          <p:nvPr/>
        </p:nvGrpSpPr>
        <p:grpSpPr>
          <a:xfrm>
            <a:off x="457350" y="468286"/>
            <a:ext cx="431074" cy="431074"/>
            <a:chOff x="473351" y="619523"/>
            <a:chExt cx="738900" cy="738900"/>
          </a:xfrm>
        </p:grpSpPr>
        <p:sp>
          <p:nvSpPr>
            <p:cNvPr id="674" name="Google Shape;674;p101"/>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5" name="Google Shape;675;p101"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676" name="Google Shape;676;p101"/>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¡Nuestro Primer Testing!</a:t>
            </a:r>
            <a:endParaRPr b="1" sz="4000">
              <a:solidFill>
                <a:schemeClr val="dk1"/>
              </a:solidFill>
              <a:latin typeface="DM Sans"/>
              <a:ea typeface="DM Sans"/>
              <a:cs typeface="DM Sans"/>
              <a:sym typeface="DM Sans"/>
            </a:endParaRPr>
          </a:p>
        </p:txBody>
      </p:sp>
      <p:sp>
        <p:nvSpPr>
          <p:cNvPr id="677" name="Google Shape;677;p101"/>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ACTIVIDAD COLABORATIVA</a:t>
            </a:r>
            <a:endParaRPr>
              <a:latin typeface="DM Sans"/>
              <a:ea typeface="DM Sans"/>
              <a:cs typeface="DM Sans"/>
              <a:sym typeface="DM Sans"/>
            </a:endParaRPr>
          </a:p>
        </p:txBody>
      </p:sp>
      <p:sp>
        <p:nvSpPr>
          <p:cNvPr id="678" name="Google Shape;678;p101"/>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latin typeface="DM Sans"/>
                <a:ea typeface="DM Sans"/>
                <a:cs typeface="DM Sans"/>
                <a:sym typeface="DM Sans"/>
              </a:rPr>
              <a:t>Consigna:</a:t>
            </a:r>
            <a:r>
              <a:rPr lang="es-419" sz="1350">
                <a:latin typeface="DM Sans"/>
                <a:ea typeface="DM Sans"/>
                <a:cs typeface="DM Sans"/>
                <a:sym typeface="DM Sans"/>
              </a:rPr>
              <a:t> Se separaran en breakout rooms donde seleccionarán la página web  </a:t>
            </a:r>
            <a:r>
              <a:rPr lang="es-419" sz="1350" u="sng">
                <a:solidFill>
                  <a:schemeClr val="hlink"/>
                </a:solidFill>
                <a:latin typeface="DM Sans"/>
                <a:ea typeface="DM Sans"/>
                <a:cs typeface="DM Sans"/>
                <a:sym typeface="DM Sans"/>
                <a:hlinkClick r:id="rId4"/>
              </a:rPr>
              <a:t>http://demo.testim.io/</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
        <p:nvSpPr>
          <p:cNvPr id="679" name="Google Shape;679;p101"/>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Deberán ir anotando todas las cosas que creen que son errores y charlar entre ustedes porque creen que son errores.</a:t>
            </a:r>
            <a:endParaRPr sz="1350">
              <a:latin typeface="DM Sans"/>
              <a:ea typeface="DM Sans"/>
              <a:cs typeface="DM Sans"/>
              <a:sym typeface="DM Sans"/>
            </a:endParaRPr>
          </a:p>
        </p:txBody>
      </p:sp>
      <p:sp>
        <p:nvSpPr>
          <p:cNvPr id="680" name="Google Shape;680;p101"/>
          <p:cNvSpPr txBox="1"/>
          <p:nvPr/>
        </p:nvSpPr>
        <p:spPr>
          <a:xfrm>
            <a:off x="457350" y="4648750"/>
            <a:ext cx="7056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s-419" sz="1100">
                <a:solidFill>
                  <a:srgbClr val="999999"/>
                </a:solidFill>
                <a:latin typeface="DM Sans"/>
                <a:ea typeface="DM Sans"/>
                <a:cs typeface="DM Sans"/>
                <a:sym typeface="DM Sans"/>
              </a:rPr>
              <a:t>NOTA:</a:t>
            </a:r>
            <a:r>
              <a:rPr lang="es-419" sz="1100">
                <a:solidFill>
                  <a:srgbClr val="999999"/>
                </a:solidFill>
                <a:latin typeface="DM Sans"/>
                <a:ea typeface="DM Sans"/>
                <a:cs typeface="DM Sans"/>
                <a:sym typeface="DM Sans"/>
              </a:rPr>
              <a:t> usaremos los breakouts rooms. El tutor/a tendrá el rol de facilitador/a.</a:t>
            </a:r>
            <a:endParaRPr i="1" sz="1000" u="sng">
              <a:solidFill>
                <a:srgbClr val="83AEFB"/>
              </a:solidFill>
              <a:latin typeface="DM Sans"/>
              <a:ea typeface="DM Sans"/>
              <a:cs typeface="DM Sans"/>
              <a:sym typeface="DM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2"/>
          <p:cNvSpPr txBox="1"/>
          <p:nvPr/>
        </p:nvSpPr>
        <p:spPr>
          <a:xfrm>
            <a:off x="1461300" y="173285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Diferencias entre</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Quality Assurance y</a:t>
            </a:r>
            <a:endParaRPr b="1" sz="4000">
              <a:solidFill>
                <a:schemeClr val="dk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Quality Control</a:t>
            </a:r>
            <a:endParaRPr b="1" sz="4000">
              <a:solidFill>
                <a:schemeClr val="dk1"/>
              </a:solidFill>
              <a:latin typeface="DM Sans"/>
              <a:ea typeface="DM Sans"/>
              <a:cs typeface="DM Sans"/>
              <a:sym typeface="DM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sp>
        <p:nvSpPr>
          <p:cNvPr id="690" name="Google Shape;690;p10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QA vs QC</a:t>
            </a:r>
            <a:endParaRPr b="1" sz="4000">
              <a:solidFill>
                <a:srgbClr val="EAFF6A"/>
              </a:solidFill>
              <a:latin typeface="DM Sans"/>
              <a:ea typeface="DM Sans"/>
              <a:cs typeface="DM Sans"/>
              <a:sym typeface="DM Sans"/>
            </a:endParaRPr>
          </a:p>
        </p:txBody>
      </p:sp>
      <p:sp>
        <p:nvSpPr>
          <p:cNvPr id="691" name="Google Shape;691;p103"/>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chemeClr val="lt1"/>
                </a:solidFill>
                <a:latin typeface="DM Sans"/>
                <a:ea typeface="DM Sans"/>
                <a:cs typeface="DM Sans"/>
                <a:sym typeface="DM Sans"/>
              </a:rPr>
              <a:t>A diario confundido por cualquier entidad fuera del área de calidad, pero ambos puestos son tan distintos como similares.</a:t>
            </a:r>
            <a:endParaRPr b="1" sz="2500">
              <a:solidFill>
                <a:srgbClr val="EAFF6A"/>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10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Quality Assurance QA</a:t>
            </a:r>
            <a:endParaRPr b="1" sz="4000">
              <a:solidFill>
                <a:schemeClr val="dk1"/>
              </a:solidFill>
              <a:latin typeface="DM Sans"/>
              <a:ea typeface="DM Sans"/>
              <a:cs typeface="DM Sans"/>
              <a:sym typeface="DM Sans"/>
            </a:endParaRPr>
          </a:p>
        </p:txBody>
      </p:sp>
      <p:sp>
        <p:nvSpPr>
          <p:cNvPr id="697" name="Google Shape;697;p104"/>
          <p:cNvSpPr txBox="1"/>
          <p:nvPr/>
        </p:nvSpPr>
        <p:spPr>
          <a:xfrm>
            <a:off x="473350" y="1908175"/>
            <a:ext cx="69561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Llamado Aseguramiento de Calidad.</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Es el encargado de llevar adelante todo tipo de pruebas que encuentren errores en etapas tempranas del desarrollo, asegurando la calidad antes de la salida del producto y velando porque se cumplan todos los requerimientos del sistema a entregar. </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Está orientado en los procesos.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10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Quality Control QC</a:t>
            </a:r>
            <a:endParaRPr b="1" sz="4000">
              <a:solidFill>
                <a:schemeClr val="dk1"/>
              </a:solidFill>
              <a:latin typeface="DM Sans"/>
              <a:ea typeface="DM Sans"/>
              <a:cs typeface="DM Sans"/>
              <a:sym typeface="DM Sans"/>
            </a:endParaRPr>
          </a:p>
        </p:txBody>
      </p:sp>
      <p:sp>
        <p:nvSpPr>
          <p:cNvPr id="703" name="Google Shape;703;p105"/>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Llamado Control de Calidad.</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Busca asegurar la calidad del servicio o producto a base de las especificaciones pautadas por la organización donde este se desenvuelve.</a:t>
            </a:r>
            <a:endParaRPr sz="1350">
              <a:latin typeface="DM Sans"/>
              <a:ea typeface="DM Sans"/>
              <a:cs typeface="DM Sans"/>
              <a:sym typeface="DM Sans"/>
            </a:endParaRPr>
          </a:p>
        </p:txBody>
      </p:sp>
      <p:sp>
        <p:nvSpPr>
          <p:cNvPr id="704" name="Google Shape;704;p105"/>
          <p:cNvSpPr txBox="1"/>
          <p:nvPr/>
        </p:nvSpPr>
        <p:spPr>
          <a:xfrm>
            <a:off x="4527575" y="1908175"/>
            <a:ext cx="3834600" cy="1826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 incluye recolección y análisis de datos del servicio para intentar resolver, con distintas áreas del negocio, los problemas en el producto.</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Controla el comportamiento del producto final y está más orientado al producto finalizado.</a:t>
            </a:r>
            <a:endParaRPr sz="1350">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8" name="Shape 708"/>
        <p:cNvGrpSpPr/>
        <p:nvPr/>
      </p:nvGrpSpPr>
      <p:grpSpPr>
        <a:xfrm>
          <a:off x="0" y="0"/>
          <a:ext cx="0" cy="0"/>
          <a:chOff x="0" y="0"/>
          <a:chExt cx="0" cy="0"/>
        </a:xfrm>
      </p:grpSpPr>
      <p:sp>
        <p:nvSpPr>
          <p:cNvPr id="709" name="Google Shape;709;p106"/>
          <p:cNvSpPr txBox="1"/>
          <p:nvPr/>
        </p:nvSpPr>
        <p:spPr>
          <a:xfrm>
            <a:off x="806225" y="527675"/>
            <a:ext cx="74640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QC						vs		QA</a:t>
            </a:r>
            <a:endParaRPr b="1" sz="4000">
              <a:solidFill>
                <a:schemeClr val="dk1"/>
              </a:solidFill>
              <a:latin typeface="DM Sans"/>
              <a:ea typeface="DM Sans"/>
              <a:cs typeface="DM Sans"/>
              <a:sym typeface="DM Sans"/>
            </a:endParaRPr>
          </a:p>
        </p:txBody>
      </p:sp>
      <p:sp>
        <p:nvSpPr>
          <p:cNvPr id="710" name="Google Shape;710;p106"/>
          <p:cNvSpPr txBox="1"/>
          <p:nvPr/>
        </p:nvSpPr>
        <p:spPr>
          <a:xfrm>
            <a:off x="473350" y="1908175"/>
            <a:ext cx="3834600" cy="15873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Verifica estándares de calidad en un producto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Medible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Usable</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Revisa productos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Performance</a:t>
            </a:r>
            <a:endParaRPr sz="1350">
              <a:latin typeface="DM Sans"/>
              <a:ea typeface="DM Sans"/>
              <a:cs typeface="DM Sans"/>
              <a:sym typeface="DM Sans"/>
            </a:endParaRPr>
          </a:p>
        </p:txBody>
      </p:sp>
      <p:sp>
        <p:nvSpPr>
          <p:cNvPr id="711" name="Google Shape;711;p106"/>
          <p:cNvSpPr txBox="1"/>
          <p:nvPr/>
        </p:nvSpPr>
        <p:spPr>
          <a:xfrm>
            <a:off x="4527575" y="1908175"/>
            <a:ext cx="3834600" cy="13482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Asegura lo pedido en el desarrollo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Definido</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Imaginación</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Revisa procesos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83AEFB"/>
              </a:buClr>
              <a:buSzPts val="1350"/>
              <a:buFont typeface="DM Sans"/>
              <a:buChar char="✓"/>
            </a:pPr>
            <a:r>
              <a:rPr lang="es-419" sz="1350">
                <a:latin typeface="DM Sans"/>
                <a:ea typeface="DM Sans"/>
                <a:cs typeface="DM Sans"/>
                <a:sym typeface="DM Sans"/>
              </a:rPr>
              <a:t>Documentación</a:t>
            </a:r>
            <a:endParaRPr sz="1350">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grpSp>
        <p:nvGrpSpPr>
          <p:cNvPr id="716" name="Google Shape;716;p107"/>
          <p:cNvGrpSpPr/>
          <p:nvPr/>
        </p:nvGrpSpPr>
        <p:grpSpPr>
          <a:xfrm>
            <a:off x="473370" y="619431"/>
            <a:ext cx="738905" cy="738905"/>
            <a:chOff x="575612" y="1950748"/>
            <a:chExt cx="431100" cy="431100"/>
          </a:xfrm>
        </p:grpSpPr>
        <p:sp>
          <p:nvSpPr>
            <p:cNvPr id="717" name="Google Shape;717;p107"/>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18" name="Google Shape;718;p107"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719" name="Google Shape;719;p107"/>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720" name="Google Shape;720;p107"/>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¿Creen que en una área de calidad solo existen los QA y los QC?</a:t>
            </a:r>
            <a:endParaRPr sz="2500">
              <a:solidFill>
                <a:srgbClr val="B7B7B7"/>
              </a:solidFill>
              <a:latin typeface="DM Sans"/>
              <a:ea typeface="DM Sans"/>
              <a:cs typeface="DM Sans"/>
              <a:sym typeface="DM Sans"/>
            </a:endParaRPr>
          </a:p>
        </p:txBody>
      </p:sp>
      <p:sp>
        <p:nvSpPr>
          <p:cNvPr id="721" name="Google Shape;721;p107"/>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¿SI O NO?</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rPr lang="es-419" sz="2000">
                <a:solidFill>
                  <a:srgbClr val="83AEFB"/>
                </a:solidFill>
                <a:latin typeface="DM Sans"/>
                <a:ea typeface="DM Sans"/>
                <a:cs typeface="DM Sans"/>
                <a:sym typeface="DM Sans"/>
              </a:rPr>
              <a:t>Contesta la encuesta de Zoom </a:t>
            </a:r>
            <a:endParaRPr sz="2000">
              <a:solidFill>
                <a:srgbClr val="83AEFB"/>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45"/>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45"/>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
        <p:nvSpPr>
          <p:cNvPr id="158" name="Google Shape;158;p45"/>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Convivencia</a:t>
            </a:r>
            <a:endParaRPr b="1" sz="4000">
              <a:solidFill>
                <a:schemeClr val="dk1"/>
              </a:solidFill>
              <a:latin typeface="DM Sans"/>
              <a:ea typeface="DM Sans"/>
              <a:cs typeface="DM Sans"/>
              <a:sym typeface="DM Sans"/>
            </a:endParaRPr>
          </a:p>
        </p:txBody>
      </p:sp>
      <p:sp>
        <p:nvSpPr>
          <p:cNvPr id="159" name="Google Shape;159;p45"/>
          <p:cNvSpPr txBox="1"/>
          <p:nvPr/>
        </p:nvSpPr>
        <p:spPr>
          <a:xfrm>
            <a:off x="473350" y="1908175"/>
            <a:ext cx="3834600" cy="22602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DM Sans"/>
              <a:buChar char="✓"/>
            </a:pPr>
            <a:r>
              <a:rPr lang="es-419" sz="1350">
                <a:solidFill>
                  <a:schemeClr val="dk1"/>
                </a:solidFill>
                <a:latin typeface="DM Sans"/>
                <a:ea typeface="DM Sans"/>
                <a:cs typeface="DM Sans"/>
                <a:sym typeface="DM Sans"/>
              </a:rPr>
              <a:t>Conoce aquí nuestro </a:t>
            </a:r>
            <a:r>
              <a:rPr lang="es-419" sz="1350" u="sng">
                <a:solidFill>
                  <a:srgbClr val="83AEFB"/>
                </a:solidFill>
                <a:latin typeface="DM Sans"/>
                <a:ea typeface="DM Sans"/>
                <a:cs typeface="DM Sans"/>
                <a:sym typeface="DM Sans"/>
                <a:hlinkClick r:id="rId3">
                  <a:extLst>
                    <a:ext uri="{A12FA001-AC4F-418D-AE19-62706E023703}">
                      <ahyp:hlinkClr val="tx"/>
                    </a:ext>
                  </a:extLst>
                </a:hlinkClick>
              </a:rPr>
              <a:t>código de conducta</a:t>
            </a:r>
            <a:r>
              <a:rPr lang="es-419" sz="1350">
                <a:solidFill>
                  <a:schemeClr val="dk1"/>
                </a:solidFill>
                <a:latin typeface="DM Sans"/>
                <a:ea typeface="DM Sans"/>
                <a:cs typeface="DM Sans"/>
                <a:sym typeface="DM Sans"/>
              </a:rPr>
              <a:t> y ayúdanos a generar un ambiente de clases súper ameno.</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Durante las clases, emplea los medios de comunicación oficiales para canalizar tus dudas, consultas y/o comentarios: </a:t>
            </a:r>
            <a:r>
              <a:rPr b="1" lang="es-419" sz="1350">
                <a:solidFill>
                  <a:schemeClr val="dk1"/>
                </a:solidFill>
                <a:latin typeface="DM Sans"/>
                <a:ea typeface="DM Sans"/>
                <a:cs typeface="DM Sans"/>
                <a:sym typeface="DM Sans"/>
              </a:rPr>
              <a:t>chat Zoom público y privado, y Slack.</a:t>
            </a:r>
            <a:endParaRPr b="1" sz="1350">
              <a:latin typeface="DM Sans"/>
              <a:ea typeface="DM Sans"/>
              <a:cs typeface="DM Sans"/>
              <a:sym typeface="DM Sans"/>
            </a:endParaRPr>
          </a:p>
        </p:txBody>
      </p:sp>
      <p:sp>
        <p:nvSpPr>
          <p:cNvPr id="160" name="Google Shape;160;p45"/>
          <p:cNvSpPr txBox="1"/>
          <p:nvPr/>
        </p:nvSpPr>
        <p:spPr>
          <a:xfrm>
            <a:off x="4527575"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Ten en cuenta </a:t>
            </a:r>
            <a:r>
              <a:rPr lang="es-419" sz="1350" u="sng">
                <a:solidFill>
                  <a:schemeClr val="hlink"/>
                </a:solidFill>
                <a:latin typeface="DM Sans"/>
                <a:ea typeface="DM Sans"/>
                <a:cs typeface="DM Sans"/>
                <a:sym typeface="DM Sans"/>
                <a:hlinkClick r:id="rId4"/>
              </a:rPr>
              <a:t>las normas del </a:t>
            </a:r>
            <a:r>
              <a:rPr lang="es-419" sz="1350" u="sng">
                <a:solidFill>
                  <a:schemeClr val="hlink"/>
                </a:solidFill>
                <a:latin typeface="DM Sans"/>
                <a:ea typeface="DM Sans"/>
                <a:cs typeface="DM Sans"/>
                <a:sym typeface="DM Sans"/>
                <a:hlinkClick r:id="rId5"/>
              </a:rPr>
              <a:t>buen hablante y del buen oyente</a:t>
            </a:r>
            <a:r>
              <a:rPr lang="es-419" sz="1350">
                <a:solidFill>
                  <a:schemeClr val="dk1"/>
                </a:solidFill>
                <a:latin typeface="DM Sans"/>
                <a:ea typeface="DM Sans"/>
                <a:cs typeface="DM Sans"/>
                <a:sym typeface="DM Sans"/>
              </a:rPr>
              <a:t>, que nunca están de más. </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Verifica el estado de</a:t>
            </a:r>
            <a:r>
              <a:rPr b="1" lang="es-419" sz="1350">
                <a:solidFill>
                  <a:schemeClr val="dk1"/>
                </a:solidFill>
                <a:latin typeface="DM Sans"/>
                <a:ea typeface="DM Sans"/>
                <a:cs typeface="DM Sans"/>
                <a:sym typeface="DM Sans"/>
              </a:rPr>
              <a:t> la cámara y/o el micrófono</a:t>
            </a:r>
            <a:r>
              <a:rPr lang="es-419" sz="1350">
                <a:solidFill>
                  <a:schemeClr val="dk1"/>
                </a:solidFill>
                <a:latin typeface="DM Sans"/>
                <a:ea typeface="DM Sans"/>
                <a:cs typeface="DM Sans"/>
                <a:sym typeface="DM Sans"/>
              </a:rPr>
              <a:t> (on/off) de manera que esto no afecte la dinámica de la clase. </a:t>
            </a:r>
            <a:endParaRPr sz="1350">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sp>
        <p:nvSpPr>
          <p:cNvPr id="726" name="Google Shape;726;p108"/>
          <p:cNvSpPr txBox="1"/>
          <p:nvPr/>
        </p:nvSpPr>
        <p:spPr>
          <a:xfrm>
            <a:off x="1461300" y="214105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dk1"/>
                </a:solidFill>
                <a:latin typeface="DM Sans"/>
                <a:ea typeface="DM Sans"/>
                <a:cs typeface="DM Sans"/>
                <a:sym typeface="DM Sans"/>
              </a:rPr>
              <a:t>Áreas de calidad</a:t>
            </a:r>
            <a:endParaRPr b="1" sz="4000">
              <a:solidFill>
                <a:schemeClr val="dk1"/>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10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Áreas de Calidad</a:t>
            </a:r>
            <a:endParaRPr b="1" sz="4000">
              <a:solidFill>
                <a:schemeClr val="dk1"/>
              </a:solidFill>
              <a:latin typeface="DM Sans"/>
              <a:ea typeface="DM Sans"/>
              <a:cs typeface="DM Sans"/>
              <a:sym typeface="DM Sans"/>
            </a:endParaRPr>
          </a:p>
        </p:txBody>
      </p:sp>
      <p:sp>
        <p:nvSpPr>
          <p:cNvPr id="732" name="Google Shape;732;p109"/>
          <p:cNvSpPr txBox="1"/>
          <p:nvPr/>
        </p:nvSpPr>
        <p:spPr>
          <a:xfrm>
            <a:off x="47335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Aunque explicamos algunos tipos de profesiones de calidad, es importante comprender que muchas empresas poseen áreas gigantescas de calidad, donde hay todavía más puestos.</a:t>
            </a:r>
            <a:endParaRPr sz="1350">
              <a:latin typeface="DM Sans"/>
              <a:ea typeface="DM Sans"/>
              <a:cs typeface="DM Sans"/>
              <a:sym typeface="DM Sans"/>
            </a:endParaRPr>
          </a:p>
        </p:txBody>
      </p:sp>
      <p:sp>
        <p:nvSpPr>
          <p:cNvPr id="733" name="Google Shape;733;p109"/>
          <p:cNvSpPr txBox="1"/>
          <p:nvPr/>
        </p:nvSpPr>
        <p:spPr>
          <a:xfrm>
            <a:off x="4527575"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Un área de calidad puede llegar a contar con testers dedicados a tareas como la creación de casos de prueba, de generar pruebas de retroceso, métricas, automatización, seguridad, disponibilidad de herramientas, etc…</a:t>
            </a:r>
            <a:endParaRPr sz="1350">
              <a:latin typeface="DM Sans"/>
              <a:ea typeface="DM Sans"/>
              <a:cs typeface="DM Sans"/>
              <a:sym typeface="DM Sans"/>
            </a:endParaRPr>
          </a:p>
          <a:p>
            <a:pPr indent="0" lvl="0" marL="0" rtl="0" algn="l">
              <a:spcBef>
                <a:spcPts val="0"/>
              </a:spcBef>
              <a:spcAft>
                <a:spcPts val="0"/>
              </a:spcAft>
              <a:buNone/>
            </a:pPr>
            <a:r>
              <a:rPr lang="es-419" sz="1350">
                <a:latin typeface="DM Sans"/>
                <a:ea typeface="DM Sans"/>
                <a:cs typeface="DM Sans"/>
                <a:sym typeface="DM Sans"/>
              </a:rPr>
              <a:t>¡Conozcamos algunas de las áreas de calidad!</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1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Quality Management</a:t>
            </a:r>
            <a:endParaRPr b="1" sz="4000">
              <a:solidFill>
                <a:schemeClr val="dk1"/>
              </a:solidFill>
              <a:latin typeface="DM Sans"/>
              <a:ea typeface="DM Sans"/>
              <a:cs typeface="DM Sans"/>
              <a:sym typeface="DM Sans"/>
            </a:endParaRPr>
          </a:p>
        </p:txBody>
      </p:sp>
      <p:sp>
        <p:nvSpPr>
          <p:cNvPr id="739" name="Google Shape;739;p110"/>
          <p:cNvSpPr txBox="1"/>
          <p:nvPr/>
        </p:nvSpPr>
        <p:spPr>
          <a:xfrm>
            <a:off x="473350" y="1908175"/>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Conocida como la Gerencia de Calidad.</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Se encarga de mantener todos los estándares de calidad tanto en el desarrollo como en el producto bien marcados y que se lleven adelante; siempre buscando el más alto nivel de excelencia.</a:t>
            </a:r>
            <a:endParaRPr sz="1350">
              <a:latin typeface="DM Sans"/>
              <a:ea typeface="DM Sans"/>
              <a:cs typeface="DM Sans"/>
              <a:sym typeface="DM Sans"/>
            </a:endParaRPr>
          </a:p>
        </p:txBody>
      </p:sp>
      <p:sp>
        <p:nvSpPr>
          <p:cNvPr id="740" name="Google Shape;740;p110"/>
          <p:cNvSpPr txBox="1"/>
          <p:nvPr/>
        </p:nvSpPr>
        <p:spPr>
          <a:xfrm>
            <a:off x="4527575" y="1908175"/>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Se compone de QA, QC, QP (Quality Planning) y QI (Quality Improvement), como los más destacables.</a:t>
            </a:r>
            <a:endParaRPr sz="1350">
              <a:latin typeface="DM Sans"/>
              <a:ea typeface="DM Sans"/>
              <a:cs typeface="DM Sans"/>
              <a:sym typeface="DM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1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Quality Planning</a:t>
            </a:r>
            <a:endParaRPr b="1" sz="4000">
              <a:solidFill>
                <a:schemeClr val="dk1"/>
              </a:solidFill>
              <a:latin typeface="DM Sans"/>
              <a:ea typeface="DM Sans"/>
              <a:cs typeface="DM Sans"/>
              <a:sym typeface="DM Sans"/>
            </a:endParaRPr>
          </a:p>
        </p:txBody>
      </p:sp>
      <p:sp>
        <p:nvSpPr>
          <p:cNvPr id="746" name="Google Shape;746;p111"/>
          <p:cNvSpPr txBox="1"/>
          <p:nvPr/>
        </p:nvSpPr>
        <p:spPr>
          <a:xfrm>
            <a:off x="473350" y="1908175"/>
            <a:ext cx="3834600" cy="110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El rol del Calidad de Planeamiento es de diseñar procesos que servirán para establecer objetivos bajo condiciones operativas específicas.</a:t>
            </a:r>
            <a:endParaRPr sz="1350">
              <a:latin typeface="DM Sans"/>
              <a:ea typeface="DM Sans"/>
              <a:cs typeface="DM Sans"/>
              <a:sym typeface="DM Sans"/>
            </a:endParaRPr>
          </a:p>
        </p:txBody>
      </p:sp>
      <p:sp>
        <p:nvSpPr>
          <p:cNvPr id="747" name="Google Shape;747;p111"/>
          <p:cNvSpPr txBox="1"/>
          <p:nvPr/>
        </p:nvSpPr>
        <p:spPr>
          <a:xfrm>
            <a:off x="4527575" y="1908175"/>
            <a:ext cx="38346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Algunos ejemplos pueden ser: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Un servicio que no existe.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Los requerimientos funcionales no existen. </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Los servicios o procesos existentes no cumplen las metas requeridas.</a:t>
            </a:r>
            <a:endParaRPr sz="1350">
              <a:latin typeface="DM Sans"/>
              <a:ea typeface="DM Sans"/>
              <a:cs typeface="DM Sans"/>
              <a:sym typeface="DM Sans"/>
            </a:endParaRPr>
          </a:p>
          <a:p>
            <a:pPr indent="-314325" lvl="0" marL="457200" rtl="0" algn="l">
              <a:lnSpc>
                <a:spcPct val="115000"/>
              </a:lnSpc>
              <a:spcBef>
                <a:spcPts val="0"/>
              </a:spcBef>
              <a:spcAft>
                <a:spcPts val="0"/>
              </a:spcAft>
              <a:buClr>
                <a:srgbClr val="EA90FF"/>
              </a:buClr>
              <a:buSzPts val="1350"/>
              <a:buFont typeface="DM Sans"/>
              <a:buChar char="✓"/>
            </a:pPr>
            <a:r>
              <a:rPr lang="es-419" sz="1350">
                <a:latin typeface="DM Sans"/>
                <a:ea typeface="DM Sans"/>
                <a:cs typeface="DM Sans"/>
                <a:sym typeface="DM Sans"/>
              </a:rPr>
              <a:t>Datos de desempeño no existen o requieren mucho tiempo/esfuerzo.</a:t>
            </a:r>
            <a:endParaRPr sz="1350">
              <a:latin typeface="DM Sans"/>
              <a:ea typeface="DM Sans"/>
              <a:cs typeface="DM Sans"/>
              <a:sym typeface="DM Sans"/>
            </a:endParaRPr>
          </a:p>
          <a:p>
            <a:pPr indent="0" lvl="0" marL="0" rtl="0" algn="l">
              <a:lnSpc>
                <a:spcPct val="115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11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Quality Improvement</a:t>
            </a:r>
            <a:endParaRPr b="1" sz="4000">
              <a:solidFill>
                <a:schemeClr val="dk1"/>
              </a:solidFill>
              <a:latin typeface="DM Sans"/>
              <a:ea typeface="DM Sans"/>
              <a:cs typeface="DM Sans"/>
              <a:sym typeface="DM Sans"/>
            </a:endParaRPr>
          </a:p>
        </p:txBody>
      </p:sp>
      <p:sp>
        <p:nvSpPr>
          <p:cNvPr id="753" name="Google Shape;753;p112"/>
          <p:cNvSpPr txBox="1"/>
          <p:nvPr/>
        </p:nvSpPr>
        <p:spPr>
          <a:xfrm>
            <a:off x="473350" y="1908175"/>
            <a:ext cx="3834600" cy="158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El título de Calidad de Implementación no existe como un puesto propiamente dicho, pero sí como una cualidad a aplicar, sistemática y formal, para generar un análisis del desempeño de la práctica de la calidad y como mejorar.</a:t>
            </a:r>
            <a:endParaRPr sz="1350">
              <a:latin typeface="DM Sans"/>
              <a:ea typeface="DM Sans"/>
              <a:cs typeface="DM Sans"/>
              <a:sym typeface="DM Sans"/>
            </a:endParaRPr>
          </a:p>
        </p:txBody>
      </p:sp>
      <p:sp>
        <p:nvSpPr>
          <p:cNvPr id="754" name="Google Shape;754;p112"/>
          <p:cNvSpPr txBox="1"/>
          <p:nvPr/>
        </p:nvSpPr>
        <p:spPr>
          <a:xfrm>
            <a:off x="4527575" y="1908175"/>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La aplicación de un buen QI mejora los tiempos de trabajo, de entrega de producto y de resolución de casos.</a:t>
            </a:r>
            <a:endParaRPr sz="1350">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113"/>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Origen</a:t>
            </a:r>
            <a:r>
              <a:rPr b="1" lang="es-419" sz="4000">
                <a:solidFill>
                  <a:schemeClr val="lt1"/>
                </a:solidFill>
                <a:latin typeface="DM Sans"/>
                <a:ea typeface="DM Sans"/>
                <a:cs typeface="DM Sans"/>
                <a:sym typeface="DM Sans"/>
              </a:rPr>
              <a:t> del</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rgbClr val="83AEFB"/>
                </a:solidFill>
                <a:latin typeface="DM Sans"/>
                <a:ea typeface="DM Sans"/>
                <a:cs typeface="DM Sans"/>
                <a:sym typeface="DM Sans"/>
              </a:rPr>
              <a:t>rol</a:t>
            </a:r>
            <a:endParaRPr b="1" sz="4000">
              <a:solidFill>
                <a:srgbClr val="83AEFB"/>
              </a:solidFill>
              <a:latin typeface="DM Sans"/>
              <a:ea typeface="DM Sans"/>
              <a:cs typeface="DM Sans"/>
              <a:sym typeface="DM Sans"/>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11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Importancia del Rol</a:t>
            </a:r>
            <a:endParaRPr b="1" sz="4000">
              <a:solidFill>
                <a:schemeClr val="dk1"/>
              </a:solidFill>
              <a:latin typeface="DM Sans"/>
              <a:ea typeface="DM Sans"/>
              <a:cs typeface="DM Sans"/>
              <a:sym typeface="DM Sans"/>
            </a:endParaRPr>
          </a:p>
        </p:txBody>
      </p:sp>
      <p:sp>
        <p:nvSpPr>
          <p:cNvPr id="765" name="Google Shape;765;p114"/>
          <p:cNvSpPr txBox="1"/>
          <p:nvPr/>
        </p:nvSpPr>
        <p:spPr>
          <a:xfrm>
            <a:off x="473350" y="1908175"/>
            <a:ext cx="383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El tester QA posee, según expertos, el rol más importante dentro del ciclo de desarrollo, ya que es la persona que va a aprobar que un desarrollo se deploye y sea utilizado por los clientes.</a:t>
            </a:r>
            <a:endParaRPr sz="1350">
              <a:latin typeface="DM Sans"/>
              <a:ea typeface="DM Sans"/>
              <a:cs typeface="DM Sans"/>
              <a:sym typeface="DM Sans"/>
            </a:endParaRPr>
          </a:p>
        </p:txBody>
      </p:sp>
      <p:sp>
        <p:nvSpPr>
          <p:cNvPr id="766" name="Google Shape;766;p114"/>
          <p:cNvSpPr txBox="1"/>
          <p:nvPr/>
        </p:nvSpPr>
        <p:spPr>
          <a:xfrm>
            <a:off x="4527575" y="1908175"/>
            <a:ext cx="3834600" cy="87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Si el QA hace mal su trabajo, podría generar pérdidas muy importantes para el negocio, desde monetaria, hasta clientes.</a:t>
            </a:r>
            <a:endParaRPr sz="1350">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0" name="Shape 770"/>
        <p:cNvGrpSpPr/>
        <p:nvPr/>
      </p:nvGrpSpPr>
      <p:grpSpPr>
        <a:xfrm>
          <a:off x="0" y="0"/>
          <a:ext cx="0" cy="0"/>
          <a:chOff x="0" y="0"/>
          <a:chExt cx="0" cy="0"/>
        </a:xfrm>
      </p:grpSpPr>
      <p:grpSp>
        <p:nvGrpSpPr>
          <p:cNvPr id="771" name="Google Shape;771;p115"/>
          <p:cNvGrpSpPr/>
          <p:nvPr/>
        </p:nvGrpSpPr>
        <p:grpSpPr>
          <a:xfrm>
            <a:off x="473370" y="619431"/>
            <a:ext cx="738905" cy="738905"/>
            <a:chOff x="575612" y="1950748"/>
            <a:chExt cx="431100" cy="431100"/>
          </a:xfrm>
        </p:grpSpPr>
        <p:sp>
          <p:nvSpPr>
            <p:cNvPr id="772" name="Google Shape;772;p115"/>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 name="Google Shape;773;p115"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774" name="Google Shape;774;p115"/>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775" name="Google Shape;775;p115"/>
          <p:cNvSpPr txBox="1"/>
          <p:nvPr/>
        </p:nvSpPr>
        <p:spPr>
          <a:xfrm>
            <a:off x="473350" y="1626100"/>
            <a:ext cx="7169400" cy="1339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¿Se te ocurre algún caso donde una falla en el Testing haya generado pérdida de clientes/ dinero?</a:t>
            </a:r>
            <a:endParaRPr b="1" sz="2500">
              <a:solidFill>
                <a:srgbClr val="B7B7B7"/>
              </a:solidFill>
              <a:latin typeface="Helvetica Neue"/>
              <a:ea typeface="Helvetica Neue"/>
              <a:cs typeface="Helvetica Neue"/>
              <a:sym typeface="Helvetica Neue"/>
            </a:endParaRPr>
          </a:p>
        </p:txBody>
      </p:sp>
      <p:sp>
        <p:nvSpPr>
          <p:cNvPr id="776" name="Google Shape;776;p115"/>
          <p:cNvSpPr txBox="1"/>
          <p:nvPr/>
        </p:nvSpPr>
        <p:spPr>
          <a:xfrm>
            <a:off x="473350" y="3279175"/>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TE INVITAMOS A RESPONDER EN EL CHAT.</a:t>
            </a:r>
            <a:endParaRPr sz="2000">
              <a:solidFill>
                <a:srgbClr val="83AEFB"/>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16"/>
          <p:cNvSpPr txBox="1"/>
          <p:nvPr/>
        </p:nvSpPr>
        <p:spPr>
          <a:xfrm>
            <a:off x="473350" y="3746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Ejemplo: caso Santander</a:t>
            </a:r>
            <a:endParaRPr b="1" sz="4000">
              <a:solidFill>
                <a:srgbClr val="EAFF6A"/>
              </a:solidFill>
              <a:latin typeface="DM Sans"/>
              <a:ea typeface="DM Sans"/>
              <a:cs typeface="DM Sans"/>
              <a:sym typeface="DM Sans"/>
            </a:endParaRPr>
          </a:p>
        </p:txBody>
      </p:sp>
      <p:sp>
        <p:nvSpPr>
          <p:cNvPr id="782" name="Google Shape;782;p116"/>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solidFill>
                  <a:schemeClr val="lt1"/>
                </a:solidFill>
                <a:latin typeface="DM Sans"/>
                <a:ea typeface="DM Sans"/>
                <a:cs typeface="DM Sans"/>
                <a:sym typeface="DM Sans"/>
              </a:rPr>
              <a:t>Fuente:</a:t>
            </a:r>
            <a:r>
              <a:rPr lang="es-419" sz="1350">
                <a:solidFill>
                  <a:srgbClr val="83AEFB"/>
                </a:solidFill>
                <a:latin typeface="DM Sans"/>
                <a:ea typeface="DM Sans"/>
                <a:cs typeface="DM Sans"/>
                <a:sym typeface="DM Sans"/>
              </a:rPr>
              <a:t> </a:t>
            </a:r>
            <a:r>
              <a:rPr lang="es-419" sz="1350" u="sng">
                <a:solidFill>
                  <a:schemeClr val="hlink"/>
                </a:solidFill>
                <a:latin typeface="DM Sans"/>
                <a:ea typeface="DM Sans"/>
                <a:cs typeface="DM Sans"/>
                <a:sym typeface="DM Sans"/>
                <a:hlinkClick r:id="rId3"/>
              </a:rPr>
              <a:t>La Nacion</a:t>
            </a:r>
            <a:r>
              <a:rPr lang="es-419" sz="1350">
                <a:solidFill>
                  <a:srgbClr val="83AEFB"/>
                </a:solidFill>
                <a:latin typeface="DM Sans"/>
                <a:ea typeface="DM Sans"/>
                <a:cs typeface="DM Sans"/>
                <a:sym typeface="DM Sans"/>
              </a:rPr>
              <a:t> </a:t>
            </a:r>
            <a:endParaRPr sz="1350">
              <a:solidFill>
                <a:srgbClr val="83AEFB"/>
              </a:solidFill>
              <a:latin typeface="DM Sans"/>
              <a:ea typeface="DM Sans"/>
              <a:cs typeface="DM Sans"/>
              <a:sym typeface="DM Sans"/>
            </a:endParaRPr>
          </a:p>
        </p:txBody>
      </p:sp>
      <p:sp>
        <p:nvSpPr>
          <p:cNvPr id="783" name="Google Shape;783;p116"/>
          <p:cNvSpPr txBox="1"/>
          <p:nvPr/>
        </p:nvSpPr>
        <p:spPr>
          <a:xfrm>
            <a:off x="797750" y="4221575"/>
            <a:ext cx="7578300" cy="631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450">
                <a:solidFill>
                  <a:schemeClr val="lt1"/>
                </a:solidFill>
                <a:latin typeface="Georgia"/>
                <a:ea typeface="Georgia"/>
                <a:cs typeface="Georgia"/>
                <a:sym typeface="Georgia"/>
              </a:rPr>
              <a:t>"Si recibiste un mensaje no habitual en la App Santander Río, fue un error de prueba. Te pedimos disculpas. La App funciona normalmente"</a:t>
            </a:r>
            <a:endParaRPr>
              <a:solidFill>
                <a:schemeClr val="lt1"/>
              </a:solidFill>
            </a:endParaRPr>
          </a:p>
        </p:txBody>
      </p:sp>
      <p:pic>
        <p:nvPicPr>
          <p:cNvPr id="784" name="Google Shape;784;p116"/>
          <p:cNvPicPr preferRelativeResize="0"/>
          <p:nvPr/>
        </p:nvPicPr>
        <p:blipFill>
          <a:blip r:embed="rId4">
            <a:alphaModFix/>
          </a:blip>
          <a:stretch>
            <a:fillRect/>
          </a:stretch>
        </p:blipFill>
        <p:spPr>
          <a:xfrm>
            <a:off x="3192913" y="1265900"/>
            <a:ext cx="2701984" cy="2803274"/>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117"/>
          <p:cNvSpPr txBox="1"/>
          <p:nvPr/>
        </p:nvSpPr>
        <p:spPr>
          <a:xfrm>
            <a:off x="473350" y="37460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rgbClr val="EAFF6A"/>
                </a:solidFill>
                <a:latin typeface="DM Sans"/>
                <a:ea typeface="DM Sans"/>
                <a:cs typeface="DM Sans"/>
                <a:sym typeface="DM Sans"/>
              </a:rPr>
              <a:t>Ejemplo: caso Facebook</a:t>
            </a:r>
            <a:endParaRPr b="1" sz="4000">
              <a:solidFill>
                <a:srgbClr val="EAFF6A"/>
              </a:solidFill>
              <a:latin typeface="DM Sans"/>
              <a:ea typeface="DM Sans"/>
              <a:cs typeface="DM Sans"/>
              <a:sym typeface="DM Sans"/>
            </a:endParaRPr>
          </a:p>
        </p:txBody>
      </p:sp>
      <p:pic>
        <p:nvPicPr>
          <p:cNvPr id="790" name="Google Shape;790;p117"/>
          <p:cNvPicPr preferRelativeResize="0"/>
          <p:nvPr/>
        </p:nvPicPr>
        <p:blipFill rotWithShape="1">
          <a:blip r:embed="rId3">
            <a:alphaModFix/>
          </a:blip>
          <a:srcRect b="38226" l="0" r="2742" t="38741"/>
          <a:stretch/>
        </p:blipFill>
        <p:spPr>
          <a:xfrm>
            <a:off x="782725" y="1113500"/>
            <a:ext cx="7522323" cy="962832"/>
          </a:xfrm>
          <a:prstGeom prst="rect">
            <a:avLst/>
          </a:prstGeom>
          <a:noFill/>
          <a:ln>
            <a:noFill/>
          </a:ln>
        </p:spPr>
      </p:pic>
      <p:pic>
        <p:nvPicPr>
          <p:cNvPr id="791" name="Google Shape;791;p117"/>
          <p:cNvPicPr preferRelativeResize="0"/>
          <p:nvPr/>
        </p:nvPicPr>
        <p:blipFill rotWithShape="1">
          <a:blip r:embed="rId4">
            <a:alphaModFix/>
          </a:blip>
          <a:srcRect b="40189" l="11753" r="35890" t="46111"/>
          <a:stretch/>
        </p:blipFill>
        <p:spPr>
          <a:xfrm>
            <a:off x="782725" y="2160612"/>
            <a:ext cx="7522323" cy="1063657"/>
          </a:xfrm>
          <a:prstGeom prst="rect">
            <a:avLst/>
          </a:prstGeom>
          <a:noFill/>
          <a:ln>
            <a:noFill/>
          </a:ln>
        </p:spPr>
      </p:pic>
      <p:pic>
        <p:nvPicPr>
          <p:cNvPr id="792" name="Google Shape;792;p117"/>
          <p:cNvPicPr preferRelativeResize="0"/>
          <p:nvPr/>
        </p:nvPicPr>
        <p:blipFill>
          <a:blip r:embed="rId5">
            <a:alphaModFix/>
          </a:blip>
          <a:stretch>
            <a:fillRect/>
          </a:stretch>
        </p:blipFill>
        <p:spPr>
          <a:xfrm>
            <a:off x="782725" y="3312343"/>
            <a:ext cx="7522326" cy="1234082"/>
          </a:xfrm>
          <a:prstGeom prst="rect">
            <a:avLst/>
          </a:prstGeom>
          <a:noFill/>
          <a:ln>
            <a:noFill/>
          </a:ln>
        </p:spPr>
      </p:pic>
      <p:sp>
        <p:nvSpPr>
          <p:cNvPr id="793" name="Google Shape;793;p117"/>
          <p:cNvSpPr txBox="1"/>
          <p:nvPr/>
        </p:nvSpPr>
        <p:spPr>
          <a:xfrm>
            <a:off x="80250" y="4735800"/>
            <a:ext cx="4881000" cy="4077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s-419" sz="1350">
                <a:solidFill>
                  <a:schemeClr val="lt1"/>
                </a:solidFill>
                <a:latin typeface="DM Sans"/>
                <a:ea typeface="DM Sans"/>
                <a:cs typeface="DM Sans"/>
                <a:sym typeface="DM Sans"/>
              </a:rPr>
              <a:t>Fuente:</a:t>
            </a:r>
            <a:r>
              <a:rPr lang="es-419" sz="1350">
                <a:solidFill>
                  <a:srgbClr val="83AEFB"/>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6">
                  <a:extLst>
                    <a:ext uri="{A12FA001-AC4F-418D-AE19-62706E023703}">
                      <ahyp:hlinkClr val="tx"/>
                    </a:ext>
                  </a:extLst>
                </a:hlinkClick>
              </a:rPr>
              <a:t>Facebook </a:t>
            </a:r>
            <a:r>
              <a:rPr lang="es-419" sz="1350">
                <a:solidFill>
                  <a:srgbClr val="83AEFB"/>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7">
                  <a:extLst>
                    <a:ext uri="{A12FA001-AC4F-418D-AE19-62706E023703}">
                      <ahyp:hlinkClr val="tx"/>
                    </a:ext>
                  </a:extLst>
                </a:hlinkClick>
              </a:rPr>
              <a:t>telegram</a:t>
            </a:r>
            <a:endParaRPr sz="1350">
              <a:solidFill>
                <a:srgbClr val="83AEFB"/>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46" title="imagen decorativa"/>
          <p:cNvPicPr preferRelativeResize="0"/>
          <p:nvPr/>
        </p:nvPicPr>
        <p:blipFill rotWithShape="1">
          <a:blip r:embed="rId3">
            <a:alphaModFix/>
          </a:blip>
          <a:srcRect b="80" l="19552" r="37720" t="-80"/>
          <a:stretch/>
        </p:blipFill>
        <p:spPr>
          <a:xfrm>
            <a:off x="5846675" y="-64575"/>
            <a:ext cx="3338726" cy="5208076"/>
          </a:xfrm>
          <a:prstGeom prst="rect">
            <a:avLst/>
          </a:prstGeom>
          <a:noFill/>
          <a:ln>
            <a:noFill/>
          </a:ln>
        </p:spPr>
      </p:pic>
      <p:sp>
        <p:nvSpPr>
          <p:cNvPr id="166" name="Google Shape;166;p46"/>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46"/>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Distractores</a:t>
            </a:r>
            <a:endParaRPr b="1" sz="4000">
              <a:solidFill>
                <a:schemeClr val="dk1"/>
              </a:solidFill>
              <a:latin typeface="DM Sans"/>
              <a:ea typeface="DM Sans"/>
              <a:cs typeface="DM Sans"/>
              <a:sym typeface="DM Sans"/>
            </a:endParaRPr>
          </a:p>
        </p:txBody>
      </p:sp>
      <p:sp>
        <p:nvSpPr>
          <p:cNvPr id="168" name="Google Shape;168;p46"/>
          <p:cNvSpPr txBox="1"/>
          <p:nvPr/>
        </p:nvSpPr>
        <p:spPr>
          <a:xfrm>
            <a:off x="473350" y="1908175"/>
            <a:ext cx="4322400" cy="22575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Encuentra tu espacio y crea el momento oportuno para </a:t>
            </a:r>
            <a:r>
              <a:rPr b="1" lang="es-419" sz="1350">
                <a:solidFill>
                  <a:schemeClr val="dk1"/>
                </a:solidFill>
                <a:latin typeface="DM Sans"/>
                <a:ea typeface="DM Sans"/>
                <a:cs typeface="DM Sans"/>
                <a:sym typeface="DM Sans"/>
              </a:rPr>
              <a:t>disfrutar de aprender</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Evita dispositivos y aplicaciones que puedan </a:t>
            </a:r>
            <a:r>
              <a:rPr b="1" lang="es-419" sz="1350">
                <a:solidFill>
                  <a:schemeClr val="dk1"/>
                </a:solidFill>
                <a:latin typeface="DM Sans"/>
                <a:ea typeface="DM Sans"/>
                <a:cs typeface="DM Sans"/>
                <a:sym typeface="DM Sans"/>
              </a:rPr>
              <a:t>robar tu atención</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Mantén la </a:t>
            </a:r>
            <a:r>
              <a:rPr b="1" lang="es-419" sz="1350">
                <a:solidFill>
                  <a:schemeClr val="dk1"/>
                </a:solidFill>
                <a:latin typeface="DM Sans"/>
                <a:ea typeface="DM Sans"/>
                <a:cs typeface="DM Sans"/>
                <a:sym typeface="DM Sans"/>
              </a:rPr>
              <a:t>mente abierta y flexible</a:t>
            </a:r>
            <a:r>
              <a:rPr lang="es-419" sz="1350">
                <a:solidFill>
                  <a:schemeClr val="dk1"/>
                </a:solidFill>
                <a:latin typeface="DM Sans"/>
                <a:ea typeface="DM Sans"/>
                <a:cs typeface="DM Sans"/>
                <a:sym typeface="DM Sans"/>
              </a:rPr>
              <a:t>, los prejuicios y paradigmas no están invitados</a:t>
            </a:r>
            <a:endParaRPr sz="1350">
              <a:solidFill>
                <a:schemeClr val="dk1"/>
              </a:solidFill>
              <a:latin typeface="DM Sans"/>
              <a:ea typeface="DM Sans"/>
              <a:cs typeface="DM Sans"/>
              <a:sym typeface="DM Sans"/>
            </a:endParaRPr>
          </a:p>
        </p:txBody>
      </p:sp>
      <p:pic>
        <p:nvPicPr>
          <p:cNvPr id="169" name="Google Shape;169;p46"/>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170" name="Google Shape;170;p46"/>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97" name="Shape 797"/>
        <p:cNvGrpSpPr/>
        <p:nvPr/>
      </p:nvGrpSpPr>
      <p:grpSpPr>
        <a:xfrm>
          <a:off x="0" y="0"/>
          <a:ext cx="0" cy="0"/>
          <a:chOff x="0" y="0"/>
          <a:chExt cx="0" cy="0"/>
        </a:xfrm>
      </p:grpSpPr>
      <p:sp>
        <p:nvSpPr>
          <p:cNvPr id="798" name="Google Shape;798;p118"/>
          <p:cNvSpPr txBox="1"/>
          <p:nvPr/>
        </p:nvSpPr>
        <p:spPr>
          <a:xfrm>
            <a:off x="14315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3500">
                <a:solidFill>
                  <a:srgbClr val="EAFF6A"/>
                </a:solidFill>
                <a:latin typeface="DM Sans"/>
                <a:ea typeface="DM Sans"/>
                <a:cs typeface="DM Sans"/>
                <a:sym typeface="DM Sans"/>
              </a:rPr>
              <a:t>Actividad colaborativa</a:t>
            </a:r>
            <a:endParaRPr b="1" sz="3500">
              <a:solidFill>
                <a:srgbClr val="EAFF6A"/>
              </a:solidFill>
              <a:latin typeface="DM Sans"/>
              <a:ea typeface="DM Sans"/>
              <a:cs typeface="DM Sans"/>
              <a:sym typeface="DM Sans"/>
            </a:endParaRPr>
          </a:p>
        </p:txBody>
      </p:sp>
      <p:sp>
        <p:nvSpPr>
          <p:cNvPr id="799" name="Google Shape;799;p118"/>
          <p:cNvSpPr txBox="1"/>
          <p:nvPr/>
        </p:nvSpPr>
        <p:spPr>
          <a:xfrm>
            <a:off x="473350" y="1626100"/>
            <a:ext cx="7169400" cy="569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2500">
                <a:solidFill>
                  <a:schemeClr val="lt1"/>
                </a:solidFill>
                <a:latin typeface="DM Sans"/>
                <a:ea typeface="DM Sans"/>
                <a:cs typeface="DM Sans"/>
                <a:sym typeface="DM Sans"/>
              </a:rPr>
              <a:t>Los mayores bug de la historia</a:t>
            </a:r>
            <a:endParaRPr sz="2500">
              <a:solidFill>
                <a:srgbClr val="DEFC52"/>
              </a:solidFill>
              <a:latin typeface="Helvetica Neue Light"/>
              <a:ea typeface="Helvetica Neue Light"/>
              <a:cs typeface="Helvetica Neue Light"/>
              <a:sym typeface="Helvetica Neue Light"/>
            </a:endParaRPr>
          </a:p>
        </p:txBody>
      </p:sp>
      <p:sp>
        <p:nvSpPr>
          <p:cNvPr id="800" name="Google Shape;800;p118"/>
          <p:cNvSpPr txBox="1"/>
          <p:nvPr/>
        </p:nvSpPr>
        <p:spPr>
          <a:xfrm>
            <a:off x="473350" y="3980550"/>
            <a:ext cx="7169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000">
                <a:solidFill>
                  <a:srgbClr val="83AEFB"/>
                </a:solidFill>
                <a:latin typeface="DM Sans"/>
                <a:ea typeface="DM Sans"/>
                <a:cs typeface="DM Sans"/>
                <a:sym typeface="DM Sans"/>
              </a:rPr>
              <a:t>Duración: </a:t>
            </a:r>
            <a:r>
              <a:rPr b="1" lang="es-419" sz="2000">
                <a:solidFill>
                  <a:srgbClr val="83AEFB"/>
                </a:solidFill>
                <a:latin typeface="DM Sans"/>
                <a:ea typeface="DM Sans"/>
                <a:cs typeface="DM Sans"/>
                <a:sym typeface="DM Sans"/>
              </a:rPr>
              <a:t>5</a:t>
            </a:r>
            <a:r>
              <a:rPr b="1" lang="es-419" sz="2000">
                <a:solidFill>
                  <a:srgbClr val="83AEFB"/>
                </a:solidFill>
                <a:latin typeface="DM Sans"/>
                <a:ea typeface="DM Sans"/>
                <a:cs typeface="DM Sans"/>
                <a:sym typeface="DM Sans"/>
              </a:rPr>
              <a:t> minutos</a:t>
            </a:r>
            <a:endParaRPr b="1" sz="2000">
              <a:solidFill>
                <a:srgbClr val="83AEFB"/>
              </a:solidFill>
              <a:latin typeface="DM Sans"/>
              <a:ea typeface="DM Sans"/>
              <a:cs typeface="DM Sans"/>
              <a:sym typeface="DM Sans"/>
            </a:endParaRPr>
          </a:p>
        </p:txBody>
      </p:sp>
      <p:grpSp>
        <p:nvGrpSpPr>
          <p:cNvPr id="801" name="Google Shape;801;p118"/>
          <p:cNvGrpSpPr/>
          <p:nvPr/>
        </p:nvGrpSpPr>
        <p:grpSpPr>
          <a:xfrm>
            <a:off x="473351" y="619523"/>
            <a:ext cx="738900" cy="738900"/>
            <a:chOff x="473351" y="619523"/>
            <a:chExt cx="738900" cy="738900"/>
          </a:xfrm>
        </p:grpSpPr>
        <p:sp>
          <p:nvSpPr>
            <p:cNvPr id="802" name="Google Shape;802;p118"/>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3" name="Google Shape;803;p118" title="ícono de actividad colaborativa"/>
            <p:cNvPicPr preferRelativeResize="0"/>
            <p:nvPr/>
          </p:nvPicPr>
          <p:blipFill>
            <a:blip r:embed="rId3">
              <a:alphaModFix/>
            </a:blip>
            <a:stretch>
              <a:fillRect/>
            </a:stretch>
          </p:blipFill>
          <p:spPr>
            <a:xfrm>
              <a:off x="616475" y="762647"/>
              <a:ext cx="452650" cy="452650"/>
            </a:xfrm>
            <a:prstGeom prst="rect">
              <a:avLst/>
            </a:prstGeom>
            <a:noFill/>
            <a:ln>
              <a:noFill/>
            </a:ln>
          </p:spPr>
        </p:pic>
      </p:grpSp>
      <p:sp>
        <p:nvSpPr>
          <p:cNvPr id="804" name="Google Shape;804;p118"/>
          <p:cNvSpPr txBox="1"/>
          <p:nvPr/>
        </p:nvSpPr>
        <p:spPr>
          <a:xfrm>
            <a:off x="473350" y="21955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2500">
                <a:solidFill>
                  <a:srgbClr val="B7B7B7"/>
                </a:solidFill>
                <a:latin typeface="DM Sans"/>
                <a:ea typeface="DM Sans"/>
                <a:cs typeface="DM Sans"/>
                <a:sym typeface="DM Sans"/>
              </a:rPr>
              <a:t>Busca en tu navegador predilecto, un bug que haya hecho historia y coméntalo en grupo</a:t>
            </a:r>
            <a:endParaRPr b="1" sz="2500">
              <a:solidFill>
                <a:srgbClr val="B7B7B7"/>
              </a:solidFill>
              <a:latin typeface="Helvetica Neue"/>
              <a:ea typeface="Helvetica Neue"/>
              <a:cs typeface="Helvetica Neue"/>
              <a:sym typeface="Helvetica Neue"/>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119"/>
          <p:cNvSpPr/>
          <p:nvPr/>
        </p:nvSpPr>
        <p:spPr>
          <a:xfrm>
            <a:off x="0" y="0"/>
            <a:ext cx="25251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9"/>
          <p:cNvSpPr txBox="1"/>
          <p:nvPr/>
        </p:nvSpPr>
        <p:spPr>
          <a:xfrm>
            <a:off x="3649500" y="1104863"/>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Orígenes</a:t>
            </a:r>
            <a:r>
              <a:rPr b="1" lang="es-419" sz="4000">
                <a:solidFill>
                  <a:schemeClr val="dk1"/>
                </a:solidFill>
                <a:latin typeface="DM Sans"/>
                <a:ea typeface="DM Sans"/>
                <a:cs typeface="DM Sans"/>
                <a:sym typeface="DM Sans"/>
              </a:rPr>
              <a:t> del QA</a:t>
            </a:r>
            <a:endParaRPr b="1" sz="4000">
              <a:solidFill>
                <a:schemeClr val="dk1"/>
              </a:solidFill>
              <a:latin typeface="DM Sans"/>
              <a:ea typeface="DM Sans"/>
              <a:cs typeface="DM Sans"/>
              <a:sym typeface="DM Sans"/>
            </a:endParaRPr>
          </a:p>
        </p:txBody>
      </p:sp>
      <p:sp>
        <p:nvSpPr>
          <p:cNvPr id="811" name="Google Shape;811;p119"/>
          <p:cNvSpPr txBox="1"/>
          <p:nvPr/>
        </p:nvSpPr>
        <p:spPr>
          <a:xfrm>
            <a:off x="3649500" y="2211613"/>
            <a:ext cx="49872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s-419" sz="1350">
                <a:latin typeface="DM Sans"/>
                <a:ea typeface="DM Sans"/>
                <a:cs typeface="DM Sans"/>
                <a:sym typeface="DM Sans"/>
              </a:rPr>
              <a:t>¿Pueden creer que un bicho fue lo que nos dio trabajo?</a:t>
            </a:r>
            <a:endParaRPr sz="1350">
              <a:latin typeface="DM Sans"/>
              <a:ea typeface="DM Sans"/>
              <a:cs typeface="DM Sans"/>
              <a:sym typeface="DM Sans"/>
            </a:endParaRPr>
          </a:p>
          <a:p>
            <a:pPr indent="0" lvl="0" marL="0" rtl="0" algn="l">
              <a:lnSpc>
                <a:spcPct val="115000"/>
              </a:lnSpc>
              <a:spcBef>
                <a:spcPts val="0"/>
              </a:spcBef>
              <a:spcAft>
                <a:spcPts val="0"/>
              </a:spcAft>
              <a:buNone/>
            </a:pPr>
            <a:r>
              <a:rPr lang="es-419" sz="1350">
                <a:latin typeface="DM Sans"/>
                <a:ea typeface="DM Sans"/>
                <a:cs typeface="DM Sans"/>
                <a:sym typeface="DM Sans"/>
              </a:rPr>
              <a:t>El 9 de Septiembre (Dia Internacional del Tester de Software) pero de 1947 se descubre una polilla en la super-computadora Mark II de la Universidad de Harvard que hizo que falle un relé electromagnético.</a:t>
            </a:r>
            <a:endParaRPr sz="1350">
              <a:latin typeface="DM Sans"/>
              <a:ea typeface="DM Sans"/>
              <a:cs typeface="DM Sans"/>
              <a:sym typeface="DM Sans"/>
            </a:endParaRPr>
          </a:p>
        </p:txBody>
      </p:sp>
      <p:pic>
        <p:nvPicPr>
          <p:cNvPr id="812" name="Google Shape;812;p119"/>
          <p:cNvPicPr preferRelativeResize="0"/>
          <p:nvPr/>
        </p:nvPicPr>
        <p:blipFill rotWithShape="1">
          <a:blip r:embed="rId3">
            <a:alphaModFix/>
          </a:blip>
          <a:srcRect b="0" l="0" r="0" t="0"/>
          <a:stretch/>
        </p:blipFill>
        <p:spPr>
          <a:xfrm>
            <a:off x="561725" y="939363"/>
            <a:ext cx="2912300" cy="3176575"/>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12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Orígenes</a:t>
            </a:r>
            <a:r>
              <a:rPr b="1" lang="es-419" sz="4000">
                <a:solidFill>
                  <a:schemeClr val="dk1"/>
                </a:solidFill>
                <a:latin typeface="DM Sans"/>
                <a:ea typeface="DM Sans"/>
                <a:cs typeface="DM Sans"/>
                <a:sym typeface="DM Sans"/>
              </a:rPr>
              <a:t> del QA</a:t>
            </a:r>
            <a:endParaRPr b="1" sz="4000">
              <a:solidFill>
                <a:schemeClr val="dk1"/>
              </a:solidFill>
              <a:latin typeface="DM Sans"/>
              <a:ea typeface="DM Sans"/>
              <a:cs typeface="DM Sans"/>
              <a:sym typeface="DM Sans"/>
            </a:endParaRPr>
          </a:p>
        </p:txBody>
      </p:sp>
      <p:sp>
        <p:nvSpPr>
          <p:cNvPr id="818" name="Google Shape;818;p120"/>
          <p:cNvSpPr txBox="1"/>
          <p:nvPr/>
        </p:nvSpPr>
        <p:spPr>
          <a:xfrm>
            <a:off x="457725" y="2211625"/>
            <a:ext cx="47301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350">
                <a:latin typeface="DM Sans"/>
                <a:ea typeface="DM Sans"/>
                <a:cs typeface="DM Sans"/>
                <a:sym typeface="DM Sans"/>
              </a:rPr>
              <a:t>Grace Murray Hopper realizó la primera documentación, junto a unos ingenieros,  sobre un bug en la historia, con el comentario «First actual case of bug being found», en español «Primer caso real de bug encontrado».</a:t>
            </a:r>
            <a:endParaRPr sz="1350">
              <a:latin typeface="DM Sans"/>
              <a:ea typeface="DM Sans"/>
              <a:cs typeface="DM Sans"/>
              <a:sym typeface="DM Sans"/>
            </a:endParaRPr>
          </a:p>
        </p:txBody>
      </p:sp>
      <p:pic>
        <p:nvPicPr>
          <p:cNvPr id="819" name="Google Shape;819;p120"/>
          <p:cNvPicPr preferRelativeResize="0"/>
          <p:nvPr/>
        </p:nvPicPr>
        <p:blipFill rotWithShape="1">
          <a:blip r:embed="rId3">
            <a:alphaModFix/>
          </a:blip>
          <a:srcRect b="0" l="0" r="0" t="0"/>
          <a:stretch/>
        </p:blipFill>
        <p:spPr>
          <a:xfrm>
            <a:off x="5470075" y="2259668"/>
            <a:ext cx="2878798" cy="2198470"/>
          </a:xfrm>
          <a:prstGeom prst="rect">
            <a:avLst/>
          </a:prstGeom>
          <a:noFill/>
          <a:ln>
            <a:noFill/>
          </a:ln>
        </p:spPr>
      </p:pic>
      <p:pic>
        <p:nvPicPr>
          <p:cNvPr id="820" name="Google Shape;820;p120"/>
          <p:cNvPicPr preferRelativeResize="0"/>
          <p:nvPr/>
        </p:nvPicPr>
        <p:blipFill rotWithShape="1">
          <a:blip r:embed="rId4">
            <a:alphaModFix/>
          </a:blip>
          <a:srcRect b="0" l="0" r="0" t="0"/>
          <a:stretch/>
        </p:blipFill>
        <p:spPr>
          <a:xfrm>
            <a:off x="6432081" y="980913"/>
            <a:ext cx="2143543" cy="1539106"/>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121"/>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CLASE N°1</a:t>
            </a:r>
            <a:endParaRPr>
              <a:latin typeface="DM Sans"/>
              <a:ea typeface="DM Sans"/>
              <a:cs typeface="DM Sans"/>
              <a:sym typeface="DM Sans"/>
            </a:endParaRPr>
          </a:p>
        </p:txBody>
      </p:sp>
      <p:sp>
        <p:nvSpPr>
          <p:cNvPr id="826" name="Google Shape;826;p121"/>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Glosario</a:t>
            </a:r>
            <a:endParaRPr b="1" sz="4000">
              <a:solidFill>
                <a:schemeClr val="dk1"/>
              </a:solidFill>
              <a:latin typeface="DM Sans"/>
              <a:ea typeface="DM Sans"/>
              <a:cs typeface="DM Sans"/>
              <a:sym typeface="DM Sans"/>
            </a:endParaRPr>
          </a:p>
        </p:txBody>
      </p:sp>
      <p:sp>
        <p:nvSpPr>
          <p:cNvPr id="827" name="Google Shape;827;p121"/>
          <p:cNvSpPr txBox="1"/>
          <p:nvPr/>
        </p:nvSpPr>
        <p:spPr>
          <a:xfrm>
            <a:off x="465275" y="1788450"/>
            <a:ext cx="3834600" cy="254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Testing</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Conjunto de procesos que se utilizan para encontrar defectos en el software.</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QA</a:t>
            </a:r>
            <a:r>
              <a:rPr b="1" lang="es-419" sz="1350">
                <a:solidFill>
                  <a:schemeClr val="dk1"/>
                </a:solidFill>
                <a:latin typeface="DM Sans"/>
                <a:ea typeface="DM Sans"/>
                <a:cs typeface="DM Sans"/>
                <a:sym typeface="DM Sans"/>
              </a:rPr>
              <a:t>:</a:t>
            </a:r>
            <a:r>
              <a:rPr lang="es-419" sz="1350">
                <a:solidFill>
                  <a:schemeClr val="dk1"/>
                </a:solidFill>
                <a:latin typeface="DM Sans"/>
                <a:ea typeface="DM Sans"/>
                <a:cs typeface="DM Sans"/>
                <a:sym typeface="DM Sans"/>
              </a:rPr>
              <a:t> Aseguramiento de Calidad</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QC</a:t>
            </a:r>
            <a:r>
              <a:rPr b="1" lang="es-419" sz="1350">
                <a:solidFill>
                  <a:schemeClr val="dk1"/>
                </a:solidFill>
                <a:latin typeface="DM Sans"/>
                <a:ea typeface="DM Sans"/>
                <a:cs typeface="DM Sans"/>
                <a:sym typeface="DM Sans"/>
              </a:rPr>
              <a:t>:</a:t>
            </a:r>
            <a:r>
              <a:rPr lang="es-419" sz="1350">
                <a:solidFill>
                  <a:schemeClr val="dk1"/>
                </a:solidFill>
                <a:latin typeface="DM Sans"/>
                <a:ea typeface="DM Sans"/>
                <a:cs typeface="DM Sans"/>
                <a:sym typeface="DM Sans"/>
              </a:rPr>
              <a:t> Control de Calidad</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Calidad</a:t>
            </a:r>
            <a:r>
              <a:rPr b="1" lang="es-419" sz="1350">
                <a:solidFill>
                  <a:schemeClr val="dk1"/>
                </a:solidFill>
                <a:latin typeface="DM Sans"/>
                <a:ea typeface="DM Sans"/>
                <a:cs typeface="DM Sans"/>
                <a:sym typeface="DM Sans"/>
              </a:rPr>
              <a:t>: </a:t>
            </a:r>
            <a:r>
              <a:rPr lang="es-419" sz="1350">
                <a:solidFill>
                  <a:schemeClr val="dk1"/>
                </a:solidFill>
                <a:latin typeface="DM Sans"/>
                <a:ea typeface="DM Sans"/>
                <a:cs typeface="DM Sans"/>
                <a:sym typeface="DM Sans"/>
              </a:rPr>
              <a:t>Nivel de operatividad en la que un software satisface las necesidades pedidas de los usuarios finales.</a:t>
            </a:r>
            <a:endParaRPr sz="1350">
              <a:latin typeface="DM Sans"/>
              <a:ea typeface="DM Sans"/>
              <a:cs typeface="DM Sans"/>
              <a:sym typeface="DM Sans"/>
            </a:endParaRPr>
          </a:p>
        </p:txBody>
      </p:sp>
      <p:sp>
        <p:nvSpPr>
          <p:cNvPr id="828" name="Google Shape;828;p121"/>
          <p:cNvSpPr txBox="1"/>
          <p:nvPr/>
        </p:nvSpPr>
        <p:spPr>
          <a:xfrm>
            <a:off x="4519500" y="1788450"/>
            <a:ext cx="3834600" cy="2304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Quality Management: </a:t>
            </a:r>
            <a:r>
              <a:rPr lang="es-419" sz="1350">
                <a:solidFill>
                  <a:schemeClr val="dk1"/>
                </a:solidFill>
                <a:latin typeface="DM Sans"/>
                <a:ea typeface="DM Sans"/>
                <a:cs typeface="DM Sans"/>
                <a:sym typeface="DM Sans"/>
              </a:rPr>
              <a:t>Gerencia de Calidad</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Quality Planning : </a:t>
            </a:r>
            <a:r>
              <a:rPr lang="es-419" sz="1350">
                <a:solidFill>
                  <a:schemeClr val="dk1"/>
                </a:solidFill>
                <a:latin typeface="DM Sans"/>
                <a:ea typeface="DM Sans"/>
                <a:cs typeface="DM Sans"/>
                <a:sym typeface="DM Sans"/>
              </a:rPr>
              <a:t>Calidad de Planeamiento</a:t>
            </a:r>
            <a:endParaRPr sz="1350">
              <a:solidFill>
                <a:schemeClr val="dk1"/>
              </a:solidFill>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Quality Improvement: </a:t>
            </a:r>
            <a:r>
              <a:rPr lang="es-419" sz="1350">
                <a:solidFill>
                  <a:schemeClr val="dk1"/>
                </a:solidFill>
                <a:latin typeface="DM Sans"/>
                <a:ea typeface="DM Sans"/>
                <a:cs typeface="DM Sans"/>
                <a:sym typeface="DM Sans"/>
              </a:rPr>
              <a:t>Calidad de Implementación.</a:t>
            </a:r>
            <a:r>
              <a:rPr b="1" lang="es-419" sz="1350">
                <a:solidFill>
                  <a:schemeClr val="dk1"/>
                </a:solidFill>
                <a:highlight>
                  <a:srgbClr val="EAFF6A"/>
                </a:highlight>
                <a:latin typeface="DM Sans"/>
                <a:ea typeface="DM Sans"/>
                <a:cs typeface="DM Sans"/>
                <a:sym typeface="DM Sans"/>
              </a:rPr>
              <a:t>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t/>
            </a:r>
            <a:endParaRPr b="1" sz="1350">
              <a:solidFill>
                <a:schemeClr val="dk1"/>
              </a:solidFill>
              <a:highlight>
                <a:srgbClr val="EAFF6A"/>
              </a:highlight>
              <a:latin typeface="DM Sans"/>
              <a:ea typeface="DM Sans"/>
              <a:cs typeface="DM Sans"/>
              <a:sym typeface="DM Sans"/>
            </a:endParaRPr>
          </a:p>
          <a:p>
            <a:pPr indent="0" lvl="0" marL="0" rtl="0" algn="l">
              <a:lnSpc>
                <a:spcPct val="115000"/>
              </a:lnSpc>
              <a:spcBef>
                <a:spcPts val="0"/>
              </a:spcBef>
              <a:spcAft>
                <a:spcPts val="0"/>
              </a:spcAft>
              <a:buClr>
                <a:schemeClr val="dk1"/>
              </a:buClr>
              <a:buSzPts val="2000"/>
              <a:buFont typeface="Arial"/>
              <a:buNone/>
            </a:pPr>
            <a:r>
              <a:rPr b="1" lang="es-419" sz="1350">
                <a:solidFill>
                  <a:schemeClr val="dk1"/>
                </a:solidFill>
                <a:highlight>
                  <a:srgbClr val="EAFF6A"/>
                </a:highlight>
                <a:latin typeface="DM Sans"/>
                <a:ea typeface="DM Sans"/>
                <a:cs typeface="DM Sans"/>
                <a:sym typeface="DM Sans"/>
              </a:rPr>
              <a:t>Bug: </a:t>
            </a:r>
            <a:r>
              <a:rPr lang="es-419" sz="1350">
                <a:solidFill>
                  <a:schemeClr val="dk1"/>
                </a:solidFill>
                <a:latin typeface="DM Sans"/>
                <a:ea typeface="DM Sans"/>
                <a:cs typeface="DM Sans"/>
                <a:sym typeface="DM Sans"/>
              </a:rPr>
              <a:t>Defecto en un software que produce un resultado indeseado.</a:t>
            </a:r>
            <a:endParaRPr sz="1350">
              <a:solidFill>
                <a:schemeClr val="dk1"/>
              </a:solidFill>
              <a:latin typeface="DM Sans"/>
              <a:ea typeface="DM Sans"/>
              <a:cs typeface="DM Sans"/>
              <a:sym typeface="DM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12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37" name="Shape 837"/>
        <p:cNvGrpSpPr/>
        <p:nvPr/>
      </p:nvGrpSpPr>
      <p:grpSpPr>
        <a:xfrm>
          <a:off x="0" y="0"/>
          <a:ext cx="0" cy="0"/>
          <a:chOff x="0" y="0"/>
          <a:chExt cx="0" cy="0"/>
        </a:xfrm>
      </p:grpSpPr>
      <p:sp>
        <p:nvSpPr>
          <p:cNvPr id="838" name="Google Shape;838;p123"/>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839" name="Google Shape;839;p123"/>
          <p:cNvGrpSpPr/>
          <p:nvPr/>
        </p:nvGrpSpPr>
        <p:grpSpPr>
          <a:xfrm>
            <a:off x="4202550" y="994173"/>
            <a:ext cx="738900" cy="738900"/>
            <a:chOff x="4202550" y="994173"/>
            <a:chExt cx="738900" cy="738900"/>
          </a:xfrm>
        </p:grpSpPr>
        <p:sp>
          <p:nvSpPr>
            <p:cNvPr id="840" name="Google Shape;840;p123"/>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41" name="Google Shape;841;p123"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5" name="Shape 845"/>
        <p:cNvGrpSpPr/>
        <p:nvPr/>
      </p:nvGrpSpPr>
      <p:grpSpPr>
        <a:xfrm>
          <a:off x="0" y="0"/>
          <a:ext cx="0" cy="0"/>
          <a:chOff x="0" y="0"/>
          <a:chExt cx="0" cy="0"/>
        </a:xfrm>
      </p:grpSpPr>
      <p:sp>
        <p:nvSpPr>
          <p:cNvPr id="846" name="Google Shape;846;p124"/>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3500">
                <a:solidFill>
                  <a:schemeClr val="dk1"/>
                </a:solidFill>
                <a:highlight>
                  <a:srgbClr val="EAFF6A"/>
                </a:highlight>
                <a:latin typeface="DM Sans"/>
                <a:ea typeface="DM Sans"/>
                <a:cs typeface="DM Sans"/>
                <a:sym typeface="DM Sans"/>
              </a:rPr>
              <a:t>¿Aún quieres conocer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s-419" sz="3500">
                <a:solidFill>
                  <a:schemeClr val="dk1"/>
                </a:solidFill>
                <a:latin typeface="DM Sans"/>
                <a:ea typeface="DM Sans"/>
                <a:cs typeface="DM Sans"/>
                <a:sym typeface="DM Sans"/>
              </a:rPr>
              <a:t>Te recomendamos el siguiente material</a:t>
            </a:r>
            <a:endParaRPr b="1" sz="3500">
              <a:solidFill>
                <a:schemeClr val="dk1"/>
              </a:solidFill>
              <a:latin typeface="DM Sans"/>
              <a:ea typeface="DM Sans"/>
              <a:cs typeface="DM Sans"/>
              <a:sym typeface="DM Sans"/>
            </a:endParaRPr>
          </a:p>
        </p:txBody>
      </p:sp>
      <p:grpSp>
        <p:nvGrpSpPr>
          <p:cNvPr id="847" name="Google Shape;847;p124"/>
          <p:cNvGrpSpPr/>
          <p:nvPr/>
        </p:nvGrpSpPr>
        <p:grpSpPr>
          <a:xfrm>
            <a:off x="4202550" y="994173"/>
            <a:ext cx="738900" cy="738900"/>
            <a:chOff x="4202550" y="994173"/>
            <a:chExt cx="738900" cy="738900"/>
          </a:xfrm>
        </p:grpSpPr>
        <p:sp>
          <p:nvSpPr>
            <p:cNvPr id="848" name="Google Shape;848;p124"/>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49" name="Google Shape;849;p124"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3" name="Shape 853"/>
        <p:cNvGrpSpPr/>
        <p:nvPr/>
      </p:nvGrpSpPr>
      <p:grpSpPr>
        <a:xfrm>
          <a:off x="0" y="0"/>
          <a:ext cx="0" cy="0"/>
          <a:chOff x="0" y="0"/>
          <a:chExt cx="0" cy="0"/>
        </a:xfrm>
      </p:grpSpPr>
      <p:sp>
        <p:nvSpPr>
          <p:cNvPr id="854" name="Google Shape;854;p125"/>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855" name="Google Shape;855;p125"/>
          <p:cNvGrpSpPr/>
          <p:nvPr/>
        </p:nvGrpSpPr>
        <p:grpSpPr>
          <a:xfrm>
            <a:off x="457358" y="468285"/>
            <a:ext cx="431074" cy="431074"/>
            <a:chOff x="4202550" y="994173"/>
            <a:chExt cx="738900" cy="738900"/>
          </a:xfrm>
        </p:grpSpPr>
        <p:sp>
          <p:nvSpPr>
            <p:cNvPr id="856" name="Google Shape;856;p12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857" name="Google Shape;857;p12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858" name="Google Shape;858;p125"/>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859" name="Google Shape;859;p125"/>
          <p:cNvSpPr txBox="1"/>
          <p:nvPr/>
        </p:nvSpPr>
        <p:spPr>
          <a:xfrm>
            <a:off x="4527575" y="1725800"/>
            <a:ext cx="3834600" cy="87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s-419" sz="1350">
                <a:solidFill>
                  <a:schemeClr val="dk1"/>
                </a:solidFill>
                <a:latin typeface="DM Sans"/>
                <a:ea typeface="DM Sans"/>
                <a:cs typeface="DM Sans"/>
                <a:sym typeface="DM Sans"/>
              </a:rPr>
              <a:t>Título</a:t>
            </a:r>
            <a:endParaRPr b="1" sz="1350">
              <a:solidFill>
                <a:schemeClr val="dk1"/>
              </a:solidFill>
              <a:latin typeface="DM Sans"/>
              <a:ea typeface="DM Sans"/>
              <a:cs typeface="DM Sans"/>
              <a:sym typeface="DM Sans"/>
            </a:endParaRPr>
          </a:p>
          <a:p>
            <a:pPr indent="0" lvl="0" marL="0" rtl="0" algn="l">
              <a:lnSpc>
                <a:spcPct val="30000"/>
              </a:lnSpc>
              <a:spcBef>
                <a:spcPts val="0"/>
              </a:spcBef>
              <a:spcAft>
                <a:spcPts val="0"/>
              </a:spcAft>
              <a:buNone/>
            </a:pPr>
            <a:r>
              <a:t/>
            </a:r>
            <a:endParaRPr b="1" sz="1350">
              <a:solidFill>
                <a:schemeClr val="dk1"/>
              </a:solidFill>
              <a:latin typeface="DM Sans"/>
              <a:ea typeface="DM Sans"/>
              <a:cs typeface="DM Sans"/>
              <a:sym typeface="DM Sans"/>
            </a:endParaRPr>
          </a:p>
          <a:p>
            <a:pPr indent="-314325" lvl="0" marL="457200" rtl="0" algn="l">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Documento ISTQB en Español - Página 18 a 22|  </a:t>
            </a:r>
            <a:r>
              <a:rPr lang="es-419" sz="1350" u="sng">
                <a:solidFill>
                  <a:srgbClr val="83AEFB"/>
                </a:solidFill>
                <a:latin typeface="DM Sans"/>
                <a:ea typeface="DM Sans"/>
                <a:cs typeface="DM Sans"/>
                <a:sym typeface="DM Sans"/>
                <a:hlinkClick r:id="rId4">
                  <a:extLst>
                    <a:ext uri="{A12FA001-AC4F-418D-AE19-62706E023703}">
                      <ahyp:hlinkClr val="tx"/>
                    </a:ext>
                  </a:extLst>
                </a:hlinkClick>
              </a:rPr>
              <a:t>Enlace</a:t>
            </a:r>
            <a:endParaRPr b="1" sz="1350">
              <a:latin typeface="DM Sans"/>
              <a:ea typeface="DM Sans"/>
              <a:cs typeface="DM Sans"/>
              <a:sym typeface="DM Sans"/>
            </a:endParaRPr>
          </a:p>
        </p:txBody>
      </p:sp>
      <p:sp>
        <p:nvSpPr>
          <p:cNvPr id="860" name="Google Shape;860;p125"/>
          <p:cNvSpPr txBox="1"/>
          <p:nvPr/>
        </p:nvSpPr>
        <p:spPr>
          <a:xfrm>
            <a:off x="457350" y="1725800"/>
            <a:ext cx="3834600" cy="11808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s-419" sz="1350">
                <a:latin typeface="DM Sans"/>
                <a:ea typeface="DM Sans"/>
                <a:cs typeface="DM Sans"/>
                <a:sym typeface="DM Sans"/>
              </a:rPr>
              <a:t>Título</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lnSpc>
                <a:spcPct val="100000"/>
              </a:lnSpc>
              <a:spcBef>
                <a:spcPts val="0"/>
              </a:spcBef>
              <a:spcAft>
                <a:spcPts val="0"/>
              </a:spcAft>
              <a:buClr>
                <a:srgbClr val="EA90FF"/>
              </a:buClr>
              <a:buSzPts val="1350"/>
              <a:buFont typeface="DM Sans"/>
              <a:buChar char="✓"/>
            </a:pPr>
            <a:r>
              <a:rPr lang="es-419" sz="1350">
                <a:solidFill>
                  <a:srgbClr val="999999"/>
                </a:solidFill>
                <a:latin typeface="DM Sans"/>
                <a:ea typeface="DM Sans"/>
                <a:cs typeface="DM Sans"/>
                <a:sym typeface="DM Sans"/>
              </a:rPr>
              <a:t>Ted talk sobre testing y su importancia</a:t>
            </a:r>
            <a:r>
              <a:rPr b="1" lang="es-419" sz="1350">
                <a:solidFill>
                  <a:srgbClr val="999999"/>
                </a:solidFill>
                <a:latin typeface="DM Sans"/>
                <a:ea typeface="DM Sans"/>
                <a:cs typeface="DM Sans"/>
                <a:sym typeface="DM Sans"/>
              </a:rPr>
              <a:t> </a:t>
            </a:r>
            <a:r>
              <a:rPr lang="es-419" sz="1350">
                <a:solidFill>
                  <a:srgbClr val="999999"/>
                </a:solidFill>
                <a:latin typeface="DM Sans"/>
                <a:ea typeface="DM Sans"/>
                <a:cs typeface="DM Sans"/>
                <a:sym typeface="DM Sans"/>
              </a:rPr>
              <a:t>| </a:t>
            </a:r>
            <a:r>
              <a:rPr lang="es-419" sz="1350" u="sng">
                <a:solidFill>
                  <a:srgbClr val="83AEFB"/>
                </a:solidFill>
                <a:latin typeface="DM Sans"/>
                <a:ea typeface="DM Sans"/>
                <a:cs typeface="DM Sans"/>
                <a:sym typeface="DM Sans"/>
                <a:hlinkClick r:id="rId5">
                  <a:extLst>
                    <a:ext uri="{A12FA001-AC4F-418D-AE19-62706E023703}">
                      <ahyp:hlinkClr val="tx"/>
                    </a:ext>
                  </a:extLst>
                </a:hlinkClick>
              </a:rPr>
              <a:t>Enlace</a:t>
            </a:r>
            <a:endParaRPr sz="1350">
              <a:solidFill>
                <a:srgbClr val="83AEFB"/>
              </a:solidFill>
              <a:latin typeface="DM Sans"/>
              <a:ea typeface="DM Sans"/>
              <a:cs typeface="DM Sans"/>
              <a:sym typeface="DM Sans"/>
            </a:endParaRPr>
          </a:p>
          <a:p>
            <a:pPr indent="0" lvl="0" marL="457200" rtl="0" algn="l">
              <a:lnSpc>
                <a:spcPct val="100000"/>
              </a:lnSpc>
              <a:spcBef>
                <a:spcPts val="800"/>
              </a:spcBef>
              <a:spcAft>
                <a:spcPts val="800"/>
              </a:spcAft>
              <a:buNone/>
            </a:pPr>
            <a:r>
              <a:t/>
            </a:r>
            <a:endParaRPr sz="1350" u="sng">
              <a:solidFill>
                <a:srgbClr val="83AEFB"/>
              </a:solidFill>
              <a:latin typeface="DM Sans"/>
              <a:ea typeface="DM Sans"/>
              <a:cs typeface="DM Sans"/>
              <a:sym typeface="DM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12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s-419" sz="4000">
                <a:solidFill>
                  <a:srgbClr val="EAFF6A"/>
                </a:solidFill>
                <a:latin typeface="DM Sans"/>
                <a:ea typeface="DM Sans"/>
                <a:cs typeface="DM Sans"/>
                <a:sym typeface="DM Sans"/>
              </a:rPr>
              <a:t>Opina y valora</a:t>
            </a:r>
            <a:r>
              <a:rPr b="1" lang="es-419"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s-419"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69" name="Shape 869"/>
        <p:cNvGrpSpPr/>
        <p:nvPr/>
      </p:nvGrpSpPr>
      <p:grpSpPr>
        <a:xfrm>
          <a:off x="0" y="0"/>
          <a:ext cx="0" cy="0"/>
          <a:chOff x="0" y="0"/>
          <a:chExt cx="0" cy="0"/>
        </a:xfrm>
      </p:grpSpPr>
      <p:sp>
        <p:nvSpPr>
          <p:cNvPr id="870" name="Google Shape;870;p127"/>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s-419" sz="4000">
                <a:solidFill>
                  <a:srgbClr val="EAFF6A"/>
                </a:solidFill>
                <a:latin typeface="Helvetica Neue"/>
                <a:ea typeface="Helvetica Neue"/>
                <a:cs typeface="Helvetica Neue"/>
                <a:sym typeface="Helvetica Neue"/>
              </a:rPr>
              <a:t>Resumen</a:t>
            </a:r>
            <a:r>
              <a:rPr b="1" lang="es-419"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s-419"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871" name="Google Shape;871;p127"/>
          <p:cNvSpPr txBox="1"/>
          <p:nvPr/>
        </p:nvSpPr>
        <p:spPr>
          <a:xfrm>
            <a:off x="2109143" y="2502363"/>
            <a:ext cx="4925700" cy="1431600"/>
          </a:xfrm>
          <a:prstGeom prst="rect">
            <a:avLst/>
          </a:prstGeom>
          <a:noFill/>
          <a:ln>
            <a:noFill/>
          </a:ln>
        </p:spPr>
        <p:txBody>
          <a:bodyPr anchorCtr="0" anchor="t" bIns="91425" lIns="91425" spcFirstLastPara="1" rIns="91425" wrap="square" tIns="91425">
            <a:spAutoFit/>
          </a:bodyPr>
          <a:lstStyle/>
          <a:p>
            <a:pPr indent="-314325" lvl="0" marL="457200" rtl="0" algn="l">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Definición y uso del testing.</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Responsabilidades y cualidades.</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Diferencias entre Quality Assurance y Quality Control.</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Otras áreas de calidad.</a:t>
            </a:r>
            <a:endParaRPr sz="1350">
              <a:solidFill>
                <a:schemeClr val="lt1"/>
              </a:solidFill>
              <a:latin typeface="DM Sans"/>
              <a:ea typeface="DM Sans"/>
              <a:cs typeface="DM Sans"/>
              <a:sym typeface="DM Sans"/>
            </a:endParaRPr>
          </a:p>
          <a:p>
            <a:pPr indent="-314325" lvl="0" marL="457200" rtl="0" algn="l">
              <a:spcBef>
                <a:spcPts val="0"/>
              </a:spcBef>
              <a:spcAft>
                <a:spcPts val="0"/>
              </a:spcAft>
              <a:buClr>
                <a:srgbClr val="EAFF6A"/>
              </a:buClr>
              <a:buSzPts val="1350"/>
              <a:buFont typeface="DM Sans"/>
              <a:buChar char="✓"/>
            </a:pPr>
            <a:r>
              <a:rPr lang="es-419" sz="1350">
                <a:solidFill>
                  <a:schemeClr val="lt1"/>
                </a:solidFill>
                <a:latin typeface="DM Sans"/>
                <a:ea typeface="DM Sans"/>
                <a:cs typeface="DM Sans"/>
                <a:sym typeface="DM Sans"/>
              </a:rPr>
              <a:t>Origen del rol</a:t>
            </a:r>
            <a:endParaRPr sz="1350">
              <a:solidFill>
                <a:schemeClr val="lt1"/>
              </a:solidFill>
              <a:latin typeface="DM Sans"/>
              <a:ea typeface="DM Sans"/>
              <a:cs typeface="DM Sans"/>
              <a:sym typeface="DM Sans"/>
            </a:endParaRPr>
          </a:p>
          <a:p>
            <a:pPr indent="0" lvl="0" marL="0" rtl="0" algn="l">
              <a:spcBef>
                <a:spcPts val="0"/>
              </a:spcBef>
              <a:spcAft>
                <a:spcPts val="0"/>
              </a:spcAft>
              <a:buNone/>
            </a:pPr>
            <a:r>
              <a:t/>
            </a:r>
            <a:endParaRPr sz="1350">
              <a:solidFill>
                <a:schemeClr val="lt1"/>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47"/>
          <p:cNvSpPr/>
          <p:nvPr/>
        </p:nvSpPr>
        <p:spPr>
          <a:xfrm>
            <a:off x="588525" y="873325"/>
            <a:ext cx="2926800" cy="1209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47"/>
          <p:cNvSpPr txBox="1"/>
          <p:nvPr/>
        </p:nvSpPr>
        <p:spPr>
          <a:xfrm>
            <a:off x="501450" y="1081750"/>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s-419" sz="4000">
                <a:solidFill>
                  <a:schemeClr val="dk1"/>
                </a:solidFill>
                <a:latin typeface="DM Sans"/>
                <a:ea typeface="DM Sans"/>
                <a:cs typeface="DM Sans"/>
                <a:sym typeface="DM Sans"/>
              </a:rPr>
              <a:t>Herramientas</a:t>
            </a:r>
            <a:endParaRPr b="1" sz="4000">
              <a:solidFill>
                <a:schemeClr val="dk1"/>
              </a:solidFill>
              <a:latin typeface="DM Sans"/>
              <a:ea typeface="DM Sans"/>
              <a:cs typeface="DM Sans"/>
              <a:sym typeface="DM Sans"/>
            </a:endParaRPr>
          </a:p>
        </p:txBody>
      </p:sp>
      <p:sp>
        <p:nvSpPr>
          <p:cNvPr id="177" name="Google Shape;177;p47"/>
          <p:cNvSpPr txBox="1"/>
          <p:nvPr/>
        </p:nvSpPr>
        <p:spPr>
          <a:xfrm>
            <a:off x="473350" y="1908175"/>
            <a:ext cx="3834600" cy="18444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Mantén a tu alcance </a:t>
            </a:r>
            <a:r>
              <a:rPr b="1" lang="es-419" sz="1350">
                <a:solidFill>
                  <a:schemeClr val="dk1"/>
                </a:solidFill>
                <a:latin typeface="DM Sans"/>
                <a:ea typeface="DM Sans"/>
                <a:cs typeface="DM Sans"/>
                <a:sym typeface="DM Sans"/>
              </a:rPr>
              <a:t>agua, mate o café</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Si lo necesitas, ten a mano lápiz y papel para que no se escapen las ideas. Pero recuerda que </a:t>
            </a:r>
            <a:r>
              <a:rPr b="1" lang="es-419" sz="1350">
                <a:solidFill>
                  <a:schemeClr val="dk1"/>
                </a:solidFill>
                <a:latin typeface="DM Sans"/>
                <a:ea typeface="DM Sans"/>
                <a:cs typeface="DM Sans"/>
                <a:sym typeface="DM Sans"/>
              </a:rPr>
              <a:t>en Google Drive tienes archivos que te ayudarán a repasar, incluidas las presentaciones.</a:t>
            </a:r>
            <a:endParaRPr b="1" sz="1350">
              <a:latin typeface="DM Sans"/>
              <a:ea typeface="DM Sans"/>
              <a:cs typeface="DM Sans"/>
              <a:sym typeface="DM Sans"/>
            </a:endParaRPr>
          </a:p>
        </p:txBody>
      </p:sp>
      <p:sp>
        <p:nvSpPr>
          <p:cNvPr id="178" name="Google Shape;178;p47"/>
          <p:cNvSpPr txBox="1"/>
          <p:nvPr/>
        </p:nvSpPr>
        <p:spPr>
          <a:xfrm>
            <a:off x="4527575" y="1908175"/>
            <a:ext cx="3894600" cy="2052300"/>
          </a:xfrm>
          <a:prstGeom prst="rect">
            <a:avLst/>
          </a:prstGeom>
          <a:noFill/>
          <a:ln>
            <a:noFill/>
          </a:ln>
        </p:spPr>
        <p:txBody>
          <a:bodyPr anchorCtr="0" anchor="t" bIns="91425" lIns="91425" spcFirstLastPara="1" rIns="91425" wrap="square" tIns="91425">
            <a:spAutoFit/>
          </a:bodyPr>
          <a:lstStyle/>
          <a:p>
            <a:pPr indent="-314325" lvl="0" marL="457200" rtl="0" algn="l">
              <a:lnSpc>
                <a:spcPct val="100000"/>
              </a:lnSpc>
              <a:spcBef>
                <a:spcPts val="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Conéctate desde algún equipo (laptop, tablet) que te permita </a:t>
            </a:r>
            <a:r>
              <a:rPr b="1" lang="es-419" sz="1350">
                <a:solidFill>
                  <a:schemeClr val="dk1"/>
                </a:solidFill>
                <a:latin typeface="DM Sans"/>
                <a:ea typeface="DM Sans"/>
                <a:cs typeface="DM Sans"/>
                <a:sym typeface="DM Sans"/>
              </a:rPr>
              <a:t>realizar las actividades</a:t>
            </a:r>
            <a:r>
              <a:rPr lang="es-419" sz="1350">
                <a:solidFill>
                  <a:schemeClr val="dk1"/>
                </a:solidFill>
                <a:latin typeface="DM Sans"/>
                <a:ea typeface="DM Sans"/>
                <a:cs typeface="DM Sans"/>
                <a:sym typeface="DM Sans"/>
              </a:rPr>
              <a:t> sin complicaciones.</a:t>
            </a:r>
            <a:endParaRPr sz="1350">
              <a:solidFill>
                <a:schemeClr val="dk1"/>
              </a:solidFill>
              <a:latin typeface="DM Sans"/>
              <a:ea typeface="DM Sans"/>
              <a:cs typeface="DM Sans"/>
              <a:sym typeface="DM Sans"/>
            </a:endParaRPr>
          </a:p>
          <a:p>
            <a:pPr indent="0" lvl="0" marL="457200" rtl="0" algn="l">
              <a:lnSpc>
                <a:spcPct val="100000"/>
              </a:lnSpc>
              <a:spcBef>
                <a:spcPts val="800"/>
              </a:spcBef>
              <a:spcAft>
                <a:spcPts val="0"/>
              </a:spcAft>
              <a:buNone/>
            </a:pPr>
            <a:r>
              <a:t/>
            </a:r>
            <a:endParaRPr sz="1350">
              <a:solidFill>
                <a:schemeClr val="dk1"/>
              </a:solidFill>
              <a:latin typeface="DM Sans"/>
              <a:ea typeface="DM Sans"/>
              <a:cs typeface="DM Sans"/>
              <a:sym typeface="DM Sans"/>
            </a:endParaRPr>
          </a:p>
          <a:p>
            <a:pPr indent="-314325" lvl="0" marL="457200" rtl="0" algn="l">
              <a:lnSpc>
                <a:spcPct val="100000"/>
              </a:lnSpc>
              <a:spcBef>
                <a:spcPts val="800"/>
              </a:spcBef>
              <a:spcAft>
                <a:spcPts val="0"/>
              </a:spcAft>
              <a:buClr>
                <a:srgbClr val="EA90FF"/>
              </a:buClr>
              <a:buSzPts val="1350"/>
              <a:buFont typeface="Helvetica Neue"/>
              <a:buChar char="✓"/>
            </a:pPr>
            <a:r>
              <a:rPr lang="es-419" sz="1350">
                <a:solidFill>
                  <a:schemeClr val="dk1"/>
                </a:solidFill>
                <a:latin typeface="DM Sans"/>
                <a:ea typeface="DM Sans"/>
                <a:cs typeface="DM Sans"/>
                <a:sym typeface="DM Sans"/>
              </a:rPr>
              <a:t>Todas las clases quedarán grabadas y serán compartidas tanto en la </a:t>
            </a:r>
            <a:r>
              <a:rPr b="1" lang="es-419" sz="1350">
                <a:solidFill>
                  <a:schemeClr val="dk1"/>
                </a:solidFill>
                <a:latin typeface="DM Sans"/>
                <a:ea typeface="DM Sans"/>
                <a:cs typeface="DM Sans"/>
                <a:sym typeface="DM Sans"/>
              </a:rPr>
              <a:t>plataforma de Coderhouse como por Google Drive</a:t>
            </a:r>
            <a:r>
              <a:rPr lang="es-419" sz="1350">
                <a:solidFill>
                  <a:schemeClr val="dk1"/>
                </a:solidFill>
                <a:latin typeface="DM Sans"/>
                <a:ea typeface="DM Sans"/>
                <a:cs typeface="DM Sans"/>
                <a:sym typeface="DM Sans"/>
              </a:rPr>
              <a:t>.</a:t>
            </a:r>
            <a:endParaRPr sz="1350">
              <a:latin typeface="DM Sans"/>
              <a:ea typeface="DM Sans"/>
              <a:cs typeface="DM Sans"/>
              <a:sym typeface="DM Sans"/>
            </a:endParaRPr>
          </a:p>
        </p:txBody>
      </p:sp>
      <p:sp>
        <p:nvSpPr>
          <p:cNvPr id="179" name="Google Shape;179;p47"/>
          <p:cNvSpPr txBox="1"/>
          <p:nvPr/>
        </p:nvSpPr>
        <p:spPr>
          <a:xfrm>
            <a:off x="549525" y="655050"/>
            <a:ext cx="47301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s-419" sz="1600">
                <a:solidFill>
                  <a:schemeClr val="dk1"/>
                </a:solidFill>
                <a:latin typeface="DM Sans"/>
                <a:ea typeface="DM Sans"/>
                <a:cs typeface="DM Sans"/>
                <a:sym typeface="DM Sans"/>
              </a:rPr>
              <a:t>ACUERDOS Y COMPROMISOS</a:t>
            </a:r>
            <a:endParaRPr>
              <a:latin typeface="DM Sans"/>
              <a:ea typeface="DM Sans"/>
              <a:cs typeface="DM Sans"/>
              <a:sym typeface="DM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75" name="Shape 875"/>
        <p:cNvGrpSpPr/>
        <p:nvPr/>
      </p:nvGrpSpPr>
      <p:grpSpPr>
        <a:xfrm>
          <a:off x="0" y="0"/>
          <a:ext cx="0" cy="0"/>
          <a:chOff x="0" y="0"/>
          <a:chExt cx="0" cy="0"/>
        </a:xfrm>
      </p:grpSpPr>
      <p:pic>
        <p:nvPicPr>
          <p:cNvPr id="876" name="Google Shape;876;p128"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